
<file path=[Content_Types].xml><?xml version="1.0" encoding="utf-8"?>
<Types xmlns="http://schemas.openxmlformats.org/package/2006/content-types">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77" r:id="rId3"/>
    <p:sldId id="279" r:id="rId4"/>
    <p:sldId id="280" r:id="rId5"/>
    <p:sldId id="281" r:id="rId7"/>
    <p:sldId id="284" r:id="rId8"/>
    <p:sldId id="257" r:id="rId9"/>
    <p:sldId id="258" r:id="rId10"/>
    <p:sldId id="259" r:id="rId11"/>
    <p:sldId id="260" r:id="rId12"/>
    <p:sldId id="261" r:id="rId13"/>
    <p:sldId id="262" r:id="rId14"/>
    <p:sldId id="263" r:id="rId15"/>
    <p:sldId id="268" r:id="rId16"/>
    <p:sldId id="266" r:id="rId17"/>
    <p:sldId id="265" r:id="rId18"/>
    <p:sldId id="267" r:id="rId19"/>
    <p:sldId id="300" r:id="rId20"/>
    <p:sldId id="302" r:id="rId21"/>
    <p:sldId id="282" r:id="rId22"/>
    <p:sldId id="283" r:id="rId23"/>
    <p:sldId id="27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yuxiao" initials="z" lastIdx="1" clrIdx="0"/>
  <p:cmAuthor id="2" name="kono 不言人" initials="k不"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5" autoAdjust="0"/>
    <p:restoredTop sz="94660"/>
  </p:normalViewPr>
  <p:slideViewPr>
    <p:cSldViewPr snapToGrid="0">
      <p:cViewPr varScale="1">
        <p:scale>
          <a:sx n="54" d="100"/>
          <a:sy n="54" d="100"/>
        </p:scale>
        <p:origin x="784" y="39"/>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F5DB0-4B6E-4E05-B426-735002A628C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7C126-6EE7-4A6A-9B82-DE60E85C40D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358CC-A703-4029-B39F-0A33770C7D5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9" Type="http://schemas.microsoft.com/office/2007/relationships/media" Target="../media/audio20.wav"/><Relationship Id="rId8" Type="http://schemas.openxmlformats.org/officeDocument/2006/relationships/audio" Target="../media/audio20.wav"/><Relationship Id="rId7" Type="http://schemas.microsoft.com/office/2007/relationships/media" Target="../media/audio19.wav"/><Relationship Id="rId6" Type="http://schemas.openxmlformats.org/officeDocument/2006/relationships/audio" Target="../media/audio19.wav"/><Relationship Id="rId5" Type="http://schemas.openxmlformats.org/officeDocument/2006/relationships/image" Target="../media/image16.png"/><Relationship Id="rId4" Type="http://schemas.openxmlformats.org/officeDocument/2006/relationships/image" Target="../media/image5.png"/><Relationship Id="rId3" Type="http://schemas.microsoft.com/office/2007/relationships/media" Target="../media/audio18.wav"/><Relationship Id="rId2" Type="http://schemas.openxmlformats.org/officeDocument/2006/relationships/audio" Target="../media/audio18.wav"/><Relationship Id="rId11" Type="http://schemas.openxmlformats.org/officeDocument/2006/relationships/slideLayout" Target="../slideLayouts/slideLayout2.xml"/><Relationship Id="rId10" Type="http://schemas.openxmlformats.org/officeDocument/2006/relationships/tags" Target="../tags/tag68.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9" Type="http://schemas.microsoft.com/office/2007/relationships/media" Target="../media/audio23.wav"/><Relationship Id="rId8" Type="http://schemas.openxmlformats.org/officeDocument/2006/relationships/audio" Target="../media/audio23.wav"/><Relationship Id="rId7" Type="http://schemas.microsoft.com/office/2007/relationships/media" Target="../media/audio22.wav"/><Relationship Id="rId6" Type="http://schemas.openxmlformats.org/officeDocument/2006/relationships/audio" Target="../media/audio22.wav"/><Relationship Id="rId5" Type="http://schemas.openxmlformats.org/officeDocument/2006/relationships/image" Target="../media/image18.png"/><Relationship Id="rId4" Type="http://schemas.openxmlformats.org/officeDocument/2006/relationships/image" Target="../media/image5.png"/><Relationship Id="rId3" Type="http://schemas.microsoft.com/office/2007/relationships/media" Target="../media/audio21.wav"/><Relationship Id="rId2" Type="http://schemas.openxmlformats.org/officeDocument/2006/relationships/audio" Target="../media/audio21.wav"/><Relationship Id="rId17" Type="http://schemas.openxmlformats.org/officeDocument/2006/relationships/slideLayout" Target="../slideLayouts/slideLayout1.xml"/><Relationship Id="rId16" Type="http://schemas.openxmlformats.org/officeDocument/2006/relationships/tags" Target="../tags/tag69.xml"/><Relationship Id="rId15" Type="http://schemas.microsoft.com/office/2007/relationships/media" Target="../media/audio25.wav"/><Relationship Id="rId14" Type="http://schemas.openxmlformats.org/officeDocument/2006/relationships/audio" Target="../media/audio25.wav"/><Relationship Id="rId13" Type="http://schemas.openxmlformats.org/officeDocument/2006/relationships/image" Target="../media/image20.png"/><Relationship Id="rId12" Type="http://schemas.microsoft.com/office/2007/relationships/media" Target="../media/audio24.wav"/><Relationship Id="rId11" Type="http://schemas.openxmlformats.org/officeDocument/2006/relationships/audio" Target="../media/audio24.wav"/><Relationship Id="rId10" Type="http://schemas.openxmlformats.org/officeDocument/2006/relationships/image" Target="../media/image19.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9" Type="http://schemas.microsoft.com/office/2007/relationships/media" Target="../media/audio29.wav"/><Relationship Id="rId8" Type="http://schemas.openxmlformats.org/officeDocument/2006/relationships/audio" Target="../media/audio29.wav"/><Relationship Id="rId7" Type="http://schemas.microsoft.com/office/2007/relationships/media" Target="../media/audio28.wav"/><Relationship Id="rId6" Type="http://schemas.openxmlformats.org/officeDocument/2006/relationships/audio" Target="../media/audio28.wav"/><Relationship Id="rId5" Type="http://schemas.microsoft.com/office/2007/relationships/media" Target="../media/audio27.wav"/><Relationship Id="rId4" Type="http://schemas.openxmlformats.org/officeDocument/2006/relationships/audio" Target="../media/audio27.wav"/><Relationship Id="rId3" Type="http://schemas.openxmlformats.org/officeDocument/2006/relationships/image" Target="../media/image5.png"/><Relationship Id="rId2" Type="http://schemas.microsoft.com/office/2007/relationships/media" Target="../media/audio26.wav"/><Relationship Id="rId17" Type="http://schemas.openxmlformats.org/officeDocument/2006/relationships/slideLayout" Target="../slideLayouts/slideLayout1.xml"/><Relationship Id="rId16" Type="http://schemas.openxmlformats.org/officeDocument/2006/relationships/tags" Target="../tags/tag70.xml"/><Relationship Id="rId15" Type="http://schemas.openxmlformats.org/officeDocument/2006/relationships/image" Target="../media/image22.png"/><Relationship Id="rId14" Type="http://schemas.openxmlformats.org/officeDocument/2006/relationships/image" Target="../media/image21.png"/><Relationship Id="rId13" Type="http://schemas.microsoft.com/office/2007/relationships/media" Target="../media/audio2.wav"/><Relationship Id="rId12" Type="http://schemas.openxmlformats.org/officeDocument/2006/relationships/audio" Target="../media/audio2.wav"/><Relationship Id="rId11" Type="http://schemas.microsoft.com/office/2007/relationships/media" Target="../media/audio30.wav"/><Relationship Id="rId10" Type="http://schemas.openxmlformats.org/officeDocument/2006/relationships/audio" Target="../media/audio30.wav"/><Relationship Id="rId1" Type="http://schemas.openxmlformats.org/officeDocument/2006/relationships/audio" Target="../media/audio26.wav"/></Relationships>
</file>

<file path=ppt/slides/_rels/slide13.xml.rels><?xml version="1.0" encoding="UTF-8" standalone="yes"?>
<Relationships xmlns="http://schemas.openxmlformats.org/package/2006/relationships"><Relationship Id="rId9" Type="http://schemas.microsoft.com/office/2007/relationships/media" Target="../media/audio34.wav"/><Relationship Id="rId8" Type="http://schemas.openxmlformats.org/officeDocument/2006/relationships/audio" Target="../media/audio34.wav"/><Relationship Id="rId7" Type="http://schemas.microsoft.com/office/2007/relationships/media" Target="../media/audio33.wav"/><Relationship Id="rId6" Type="http://schemas.openxmlformats.org/officeDocument/2006/relationships/audio" Target="../media/audio33.wav"/><Relationship Id="rId5" Type="http://schemas.microsoft.com/office/2007/relationships/media" Target="../media/audio32.wav"/><Relationship Id="rId4" Type="http://schemas.openxmlformats.org/officeDocument/2006/relationships/audio" Target="../media/audio32.wav"/><Relationship Id="rId3" Type="http://schemas.openxmlformats.org/officeDocument/2006/relationships/image" Target="../media/image23.png"/><Relationship Id="rId2" Type="http://schemas.microsoft.com/office/2007/relationships/media" Target="../media/audio31.wav"/><Relationship Id="rId16" Type="http://schemas.openxmlformats.org/officeDocument/2006/relationships/slideLayout" Target="../slideLayouts/slideLayout2.xml"/><Relationship Id="rId15" Type="http://schemas.microsoft.com/office/2007/relationships/media" Target="../media/audio37.wav"/><Relationship Id="rId14" Type="http://schemas.openxmlformats.org/officeDocument/2006/relationships/audio" Target="../media/audio37.wav"/><Relationship Id="rId13" Type="http://schemas.microsoft.com/office/2007/relationships/media" Target="../media/audio36.wav"/><Relationship Id="rId12" Type="http://schemas.openxmlformats.org/officeDocument/2006/relationships/audio" Target="../media/audio36.wav"/><Relationship Id="rId11" Type="http://schemas.microsoft.com/office/2007/relationships/media" Target="../media/audio35.wav"/><Relationship Id="rId10" Type="http://schemas.openxmlformats.org/officeDocument/2006/relationships/audio" Target="../media/audio35.wav"/><Relationship Id="rId1" Type="http://schemas.openxmlformats.org/officeDocument/2006/relationships/audio" Target="../media/audio31.wav"/></Relationships>
</file>

<file path=ppt/slides/_rels/slide14.xml.rels><?xml version="1.0" encoding="UTF-8" standalone="yes"?>
<Relationships xmlns="http://schemas.openxmlformats.org/package/2006/relationships"><Relationship Id="rId9" Type="http://schemas.microsoft.com/office/2007/relationships/media" Target="../media/audio34.wav"/><Relationship Id="rId8" Type="http://schemas.openxmlformats.org/officeDocument/2006/relationships/audio" Target="../media/audio34.wav"/><Relationship Id="rId7" Type="http://schemas.openxmlformats.org/officeDocument/2006/relationships/image" Target="../media/image23.png"/><Relationship Id="rId6" Type="http://schemas.microsoft.com/office/2007/relationships/media" Target="../media/audio31.wav"/><Relationship Id="rId5" Type="http://schemas.openxmlformats.org/officeDocument/2006/relationships/audio" Target="../media/audio31.wav"/><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4" Type="http://schemas.openxmlformats.org/officeDocument/2006/relationships/slideLayout" Target="../slideLayouts/slideLayout2.xml"/><Relationship Id="rId13" Type="http://schemas.microsoft.com/office/2007/relationships/media" Target="../media/audio33.wav"/><Relationship Id="rId12" Type="http://schemas.openxmlformats.org/officeDocument/2006/relationships/audio" Target="../media/audio33.wav"/><Relationship Id="rId11" Type="http://schemas.microsoft.com/office/2007/relationships/media" Target="../media/audio32.wav"/><Relationship Id="rId10" Type="http://schemas.openxmlformats.org/officeDocument/2006/relationships/audio" Target="../media/audio32.wav"/><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9" Type="http://schemas.microsoft.com/office/2007/relationships/media" Target="../media/audio41.wav"/><Relationship Id="rId8" Type="http://schemas.openxmlformats.org/officeDocument/2006/relationships/audio" Target="../media/audio41.wav"/><Relationship Id="rId7" Type="http://schemas.microsoft.com/office/2007/relationships/media" Target="../media/audio40.wav"/><Relationship Id="rId6" Type="http://schemas.openxmlformats.org/officeDocument/2006/relationships/audio" Target="../media/audio40.wav"/><Relationship Id="rId5" Type="http://schemas.microsoft.com/office/2007/relationships/media" Target="../media/audio39.wav"/><Relationship Id="rId4" Type="http://schemas.openxmlformats.org/officeDocument/2006/relationships/audio" Target="../media/audio39.wav"/><Relationship Id="rId3" Type="http://schemas.openxmlformats.org/officeDocument/2006/relationships/image" Target="../media/image23.png"/><Relationship Id="rId2" Type="http://schemas.microsoft.com/office/2007/relationships/media" Target="../media/audio38.wav"/><Relationship Id="rId10" Type="http://schemas.openxmlformats.org/officeDocument/2006/relationships/slideLayout" Target="../slideLayouts/slideLayout2.xml"/><Relationship Id="rId1" Type="http://schemas.openxmlformats.org/officeDocument/2006/relationships/audio" Target="../media/audio38.wav"/></Relationships>
</file>

<file path=ppt/slides/_rels/slide16.xml.rels><?xml version="1.0" encoding="UTF-8" standalone="yes"?>
<Relationships xmlns="http://schemas.openxmlformats.org/package/2006/relationships"><Relationship Id="rId9" Type="http://schemas.microsoft.com/office/2007/relationships/media" Target="../media/audio39.wav"/><Relationship Id="rId8" Type="http://schemas.openxmlformats.org/officeDocument/2006/relationships/audio" Target="../media/audio39.wav"/><Relationship Id="rId7" Type="http://schemas.openxmlformats.org/officeDocument/2006/relationships/image" Target="../media/image23.png"/><Relationship Id="rId6" Type="http://schemas.microsoft.com/office/2007/relationships/media" Target="../media/audio38.wav"/><Relationship Id="rId5" Type="http://schemas.openxmlformats.org/officeDocument/2006/relationships/audio" Target="../media/audio38.wav"/><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4" Type="http://schemas.openxmlformats.org/officeDocument/2006/relationships/slideLayout" Target="../slideLayouts/slideLayout2.xml"/><Relationship Id="rId13" Type="http://schemas.microsoft.com/office/2007/relationships/media" Target="../media/audio41.wav"/><Relationship Id="rId12" Type="http://schemas.openxmlformats.org/officeDocument/2006/relationships/audio" Target="../media/audio41.wav"/><Relationship Id="rId11" Type="http://schemas.microsoft.com/office/2007/relationships/media" Target="../media/audio40.wav"/><Relationship Id="rId10" Type="http://schemas.openxmlformats.org/officeDocument/2006/relationships/audio" Target="../media/audio40.wav"/><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9" Type="http://schemas.openxmlformats.org/officeDocument/2006/relationships/audio" Target="../media/audio43.wav"/><Relationship Id="rId8" Type="http://schemas.microsoft.com/office/2007/relationships/media" Target="../media/audio4.wav"/><Relationship Id="rId7" Type="http://schemas.openxmlformats.org/officeDocument/2006/relationships/audio" Target="../media/audio4.wav"/><Relationship Id="rId6" Type="http://schemas.openxmlformats.org/officeDocument/2006/relationships/image" Target="../media/image5.png"/><Relationship Id="rId5" Type="http://schemas.microsoft.com/office/2007/relationships/media" Target="../media/audio42.wav"/><Relationship Id="rId4" Type="http://schemas.openxmlformats.org/officeDocument/2006/relationships/audio" Target="../media/audio42.wav"/><Relationship Id="rId3" Type="http://schemas.openxmlformats.org/officeDocument/2006/relationships/image" Target="../media/image34.png"/><Relationship Id="rId2" Type="http://schemas.openxmlformats.org/officeDocument/2006/relationships/image" Target="../media/image33.png"/><Relationship Id="rId14" Type="http://schemas.openxmlformats.org/officeDocument/2006/relationships/slideLayout" Target="../slideLayouts/slideLayout2.xml"/><Relationship Id="rId13" Type="http://schemas.microsoft.com/office/2007/relationships/media" Target="../media/audio44.wav"/><Relationship Id="rId12" Type="http://schemas.openxmlformats.org/officeDocument/2006/relationships/audio" Target="../media/audio44.wav"/><Relationship Id="rId11" Type="http://schemas.openxmlformats.org/officeDocument/2006/relationships/image" Target="../media/image35.png"/><Relationship Id="rId10" Type="http://schemas.microsoft.com/office/2007/relationships/media" Target="../media/audio43.wav"/><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media" Target="../media/audio46.wav"/><Relationship Id="rId5" Type="http://schemas.openxmlformats.org/officeDocument/2006/relationships/audio" Target="../media/audio46.wav"/><Relationship Id="rId4" Type="http://schemas.openxmlformats.org/officeDocument/2006/relationships/image" Target="../media/image5.png"/><Relationship Id="rId3" Type="http://schemas.microsoft.com/office/2007/relationships/media" Target="../media/audio45.wav"/><Relationship Id="rId2" Type="http://schemas.openxmlformats.org/officeDocument/2006/relationships/audio" Target="../media/audio45.wav"/><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audio" Target="../media/audio3.wav"/><Relationship Id="rId8" Type="http://schemas.openxmlformats.org/officeDocument/2006/relationships/image" Target="../media/image6.png"/><Relationship Id="rId7" Type="http://schemas.microsoft.com/office/2007/relationships/media" Target="../media/audio2.wav"/><Relationship Id="rId6" Type="http://schemas.openxmlformats.org/officeDocument/2006/relationships/audio" Target="../media/audio2.wav"/><Relationship Id="rId5" Type="http://schemas.openxmlformats.org/officeDocument/2006/relationships/image" Target="../media/image5.png"/><Relationship Id="rId4" Type="http://schemas.microsoft.com/office/2007/relationships/media" Target="../media/audio1.wav"/><Relationship Id="rId3" Type="http://schemas.openxmlformats.org/officeDocument/2006/relationships/audio" Target="../media/audio1.wav"/><Relationship Id="rId2" Type="http://schemas.openxmlformats.org/officeDocument/2006/relationships/image" Target="../media/image4.png"/><Relationship Id="rId12" Type="http://schemas.openxmlformats.org/officeDocument/2006/relationships/slideLayout" Target="../slideLayouts/slideLayout2.xml"/><Relationship Id="rId11" Type="http://schemas.openxmlformats.org/officeDocument/2006/relationships/tags" Target="../tags/tag64.xml"/><Relationship Id="rId10" Type="http://schemas.microsoft.com/office/2007/relationships/media" Target="../media/audio3.wav"/><Relationship Id="rId1" Type="http://schemas.openxmlformats.org/officeDocument/2006/relationships/tags" Target="../tags/tag63.xml"/></Relationships>
</file>

<file path=ppt/slides/_rels/slide7.xml.rels><?xml version="1.0" encoding="UTF-8" standalone="yes"?>
<Relationships xmlns="http://schemas.openxmlformats.org/package/2006/relationships"><Relationship Id="rId9" Type="http://schemas.openxmlformats.org/officeDocument/2006/relationships/audio" Target="../media/audio6.wav"/><Relationship Id="rId8" Type="http://schemas.openxmlformats.org/officeDocument/2006/relationships/image" Target="../media/image9.png"/><Relationship Id="rId7" Type="http://schemas.microsoft.com/office/2007/relationships/media" Target="../media/audio5.wav"/><Relationship Id="rId6" Type="http://schemas.openxmlformats.org/officeDocument/2006/relationships/audio" Target="../media/audio5.wav"/><Relationship Id="rId5" Type="http://schemas.openxmlformats.org/officeDocument/2006/relationships/image" Target="../media/image8.png"/><Relationship Id="rId4" Type="http://schemas.openxmlformats.org/officeDocument/2006/relationships/image" Target="../media/image5.png"/><Relationship Id="rId3" Type="http://schemas.microsoft.com/office/2007/relationships/media" Target="../media/audio4.wav"/><Relationship Id="rId2" Type="http://schemas.openxmlformats.org/officeDocument/2006/relationships/audio" Target="../media/audio4.wav"/><Relationship Id="rId19" Type="http://schemas.openxmlformats.org/officeDocument/2006/relationships/slideLayout" Target="../slideLayouts/slideLayout2.xml"/><Relationship Id="rId18" Type="http://schemas.openxmlformats.org/officeDocument/2006/relationships/tags" Target="../tags/tag65.xml"/><Relationship Id="rId17" Type="http://schemas.microsoft.com/office/2007/relationships/media" Target="../media/audio9.wav"/><Relationship Id="rId16" Type="http://schemas.openxmlformats.org/officeDocument/2006/relationships/audio" Target="../media/audio9.wav"/><Relationship Id="rId15" Type="http://schemas.microsoft.com/office/2007/relationships/media" Target="../media/audio8.wav"/><Relationship Id="rId14" Type="http://schemas.openxmlformats.org/officeDocument/2006/relationships/audio" Target="../media/audio8.wav"/><Relationship Id="rId13" Type="http://schemas.microsoft.com/office/2007/relationships/media" Target="../media/audio7.wav"/><Relationship Id="rId12" Type="http://schemas.openxmlformats.org/officeDocument/2006/relationships/audio" Target="../media/audio7.wav"/><Relationship Id="rId11" Type="http://schemas.openxmlformats.org/officeDocument/2006/relationships/image" Target="../media/image10.png"/><Relationship Id="rId10" Type="http://schemas.microsoft.com/office/2007/relationships/media" Target="../media/audio6.wav"/><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microsoft.com/office/2007/relationships/media" Target="../media/audio12.wav"/><Relationship Id="rId8" Type="http://schemas.openxmlformats.org/officeDocument/2006/relationships/audio" Target="../media/audio12.wav"/><Relationship Id="rId7" Type="http://schemas.microsoft.com/office/2007/relationships/media" Target="../media/audio11.wav"/><Relationship Id="rId6" Type="http://schemas.openxmlformats.org/officeDocument/2006/relationships/audio" Target="../media/audio11.wav"/><Relationship Id="rId5" Type="http://schemas.openxmlformats.org/officeDocument/2006/relationships/image" Target="../media/image12.png"/><Relationship Id="rId4" Type="http://schemas.openxmlformats.org/officeDocument/2006/relationships/image" Target="../media/image5.png"/><Relationship Id="rId3" Type="http://schemas.microsoft.com/office/2007/relationships/media" Target="../media/audio10.wav"/><Relationship Id="rId2" Type="http://schemas.openxmlformats.org/officeDocument/2006/relationships/audio" Target="../media/audio10.wav"/><Relationship Id="rId19" Type="http://schemas.openxmlformats.org/officeDocument/2006/relationships/slideLayout" Target="../slideLayouts/slideLayout2.xml"/><Relationship Id="rId18" Type="http://schemas.openxmlformats.org/officeDocument/2006/relationships/tags" Target="../tags/tag66.xml"/><Relationship Id="rId17" Type="http://schemas.microsoft.com/office/2007/relationships/media" Target="../media/audio16.wav"/><Relationship Id="rId16" Type="http://schemas.openxmlformats.org/officeDocument/2006/relationships/audio" Target="../media/audio16.wav"/><Relationship Id="rId15" Type="http://schemas.microsoft.com/office/2007/relationships/media" Target="../media/audio15.wav"/><Relationship Id="rId14" Type="http://schemas.openxmlformats.org/officeDocument/2006/relationships/audio" Target="../media/audio15.wav"/><Relationship Id="rId13" Type="http://schemas.microsoft.com/office/2007/relationships/media" Target="../media/audio14.wav"/><Relationship Id="rId12" Type="http://schemas.openxmlformats.org/officeDocument/2006/relationships/audio" Target="../media/audio14.wav"/><Relationship Id="rId11" Type="http://schemas.microsoft.com/office/2007/relationships/media" Target="../media/audio13.wav"/><Relationship Id="rId10" Type="http://schemas.openxmlformats.org/officeDocument/2006/relationships/audio" Target="../media/audio13.wav"/><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7.xml"/><Relationship Id="rId7" Type="http://schemas.microsoft.com/office/2007/relationships/media" Target="../media/audio4.wav"/><Relationship Id="rId6" Type="http://schemas.openxmlformats.org/officeDocument/2006/relationships/audio" Target="../media/audio4.wav"/><Relationship Id="rId5" Type="http://schemas.openxmlformats.org/officeDocument/2006/relationships/image" Target="../media/image14.png"/><Relationship Id="rId4" Type="http://schemas.openxmlformats.org/officeDocument/2006/relationships/image" Target="../media/image5.png"/><Relationship Id="rId3" Type="http://schemas.microsoft.com/office/2007/relationships/media" Target="../media/audio17.wav"/><Relationship Id="rId2" Type="http://schemas.openxmlformats.org/officeDocument/2006/relationships/audio" Target="../media/audio17.wav"/><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510178" y="-954668"/>
            <a:ext cx="3559556" cy="3542489"/>
            <a:chOff x="5588764" y="391169"/>
            <a:chExt cx="2614564" cy="2602028"/>
          </a:xfrm>
        </p:grpSpPr>
        <p:sp>
          <p:nvSpPr>
            <p:cNvPr id="64" name="Freeform 5"/>
            <p:cNvSpPr/>
            <p:nvPr/>
          </p:nvSpPr>
          <p:spPr bwMode="auto">
            <a:xfrm rot="619297">
              <a:off x="5641282" y="391169"/>
              <a:ext cx="2499217" cy="2601749"/>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5" name="Freeform 6"/>
            <p:cNvSpPr/>
            <p:nvPr/>
          </p:nvSpPr>
          <p:spPr bwMode="auto">
            <a:xfrm rot="619297">
              <a:off x="5631554" y="404266"/>
              <a:ext cx="2520576" cy="2588931"/>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6" name="Freeform 7"/>
            <p:cNvSpPr/>
            <p:nvPr/>
          </p:nvSpPr>
          <p:spPr bwMode="auto">
            <a:xfrm rot="619297">
              <a:off x="5631554" y="412810"/>
              <a:ext cx="2520576" cy="2571843"/>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rot="619297">
              <a:off x="5619922" y="412531"/>
              <a:ext cx="2541939" cy="2559027"/>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8" name="Freeform 9"/>
            <p:cNvSpPr/>
            <p:nvPr/>
          </p:nvSpPr>
          <p:spPr bwMode="auto">
            <a:xfrm rot="619297">
              <a:off x="5610612" y="421007"/>
              <a:ext cx="2559027" cy="2550483"/>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9" name="Freeform 10"/>
            <p:cNvSpPr/>
            <p:nvPr/>
          </p:nvSpPr>
          <p:spPr bwMode="auto">
            <a:xfrm rot="619297">
              <a:off x="5611378" y="421076"/>
              <a:ext cx="2559027" cy="2541939"/>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0" name="Freeform 11"/>
            <p:cNvSpPr/>
            <p:nvPr/>
          </p:nvSpPr>
          <p:spPr bwMode="auto">
            <a:xfrm rot="619297">
              <a:off x="5602416" y="434239"/>
              <a:ext cx="2580387" cy="2520577"/>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1" name="Freeform 12"/>
            <p:cNvSpPr/>
            <p:nvPr/>
          </p:nvSpPr>
          <p:spPr bwMode="auto">
            <a:xfrm rot="619297">
              <a:off x="5602799" y="442818"/>
              <a:ext cx="2580387" cy="2499217"/>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2" name="Freeform 13"/>
            <p:cNvSpPr/>
            <p:nvPr/>
          </p:nvSpPr>
          <p:spPr bwMode="auto">
            <a:xfrm rot="619297">
              <a:off x="5590016" y="442435"/>
              <a:ext cx="2601749" cy="2499217"/>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3" name="Freeform 14"/>
            <p:cNvSpPr/>
            <p:nvPr/>
          </p:nvSpPr>
          <p:spPr bwMode="auto">
            <a:xfrm rot="619297">
              <a:off x="5588764" y="443479"/>
              <a:ext cx="2614564" cy="2512032"/>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chemeClr val="bg1">
                  <a:lumMod val="8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sp>
        <p:nvSpPr>
          <p:cNvPr id="42" name="文本框 41"/>
          <p:cNvSpPr txBox="1"/>
          <p:nvPr/>
        </p:nvSpPr>
        <p:spPr>
          <a:xfrm>
            <a:off x="2618808" y="2334833"/>
            <a:ext cx="5903895" cy="2217082"/>
          </a:xfrm>
          <a:prstGeom prst="rect">
            <a:avLst/>
          </a:prstGeom>
          <a:noFill/>
        </p:spPr>
        <p:txBody>
          <a:bodyPr wrap="square" rtlCol="0">
            <a:spAutoFit/>
          </a:bodyPr>
          <a:lstStyle/>
          <a:p>
            <a:pPr algn="r">
              <a:lnSpc>
                <a:spcPct val="150000"/>
              </a:lnSpc>
            </a:pPr>
            <a:r>
              <a:rPr lang="en-US" altLang="zh-CN" sz="3200" dirty="0">
                <a:solidFill>
                  <a:srgbClr val="3563A8"/>
                </a:solidFill>
              </a:rPr>
              <a:t>EE205</a:t>
            </a:r>
            <a:endParaRPr lang="en-US" altLang="zh-CN" sz="3200" dirty="0">
              <a:solidFill>
                <a:srgbClr val="3563A8"/>
              </a:solidFill>
            </a:endParaRPr>
          </a:p>
          <a:p>
            <a:pPr algn="r">
              <a:lnSpc>
                <a:spcPct val="150000"/>
              </a:lnSpc>
            </a:pPr>
            <a:r>
              <a:rPr lang="en-US" altLang="zh-CN" sz="3200" dirty="0">
                <a:solidFill>
                  <a:srgbClr val="3563A8"/>
                </a:solidFill>
              </a:rPr>
              <a:t>Speech Synthesis And Perception With Envelope Cue</a:t>
            </a:r>
            <a:endParaRPr lang="zh-CN" altLang="en-US" sz="3200" dirty="0">
              <a:solidFill>
                <a:srgbClr val="3563A8"/>
              </a:solidFill>
            </a:endParaRPr>
          </a:p>
        </p:txBody>
      </p:sp>
      <p:grpSp>
        <p:nvGrpSpPr>
          <p:cNvPr id="49" name="组合 48"/>
          <p:cNvGrpSpPr/>
          <p:nvPr/>
        </p:nvGrpSpPr>
        <p:grpSpPr>
          <a:xfrm>
            <a:off x="1982432" y="4536557"/>
            <a:ext cx="6466114" cy="166257"/>
            <a:chOff x="2233239" y="4536372"/>
            <a:chExt cx="6466114" cy="192986"/>
          </a:xfrm>
        </p:grpSpPr>
        <p:cxnSp>
          <p:nvCxnSpPr>
            <p:cNvPr id="45" name="直接连接符 44"/>
            <p:cNvCxnSpPr/>
            <p:nvPr/>
          </p:nvCxnSpPr>
          <p:spPr>
            <a:xfrm>
              <a:off x="2233239" y="4536372"/>
              <a:ext cx="6466114" cy="0"/>
            </a:xfrm>
            <a:prstGeom prst="line">
              <a:avLst/>
            </a:prstGeom>
            <a:ln w="6350">
              <a:solidFill>
                <a:srgbClr val="3563A8"/>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212953" y="4729358"/>
              <a:ext cx="5486400" cy="0"/>
            </a:xfrm>
            <a:prstGeom prst="line">
              <a:avLst/>
            </a:prstGeom>
            <a:ln w="6350">
              <a:solidFill>
                <a:srgbClr val="3563A8"/>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rot="619297">
            <a:off x="-2209912" y="-1844306"/>
            <a:ext cx="6484691" cy="6452906"/>
            <a:chOff x="6940262" y="3251983"/>
            <a:chExt cx="971550" cy="966788"/>
          </a:xfrm>
        </p:grpSpPr>
        <p:sp>
          <p:nvSpPr>
            <p:cNvPr id="37" name="Freeform 5"/>
            <p:cNvSpPr/>
            <p:nvPr/>
          </p:nvSpPr>
          <p:spPr bwMode="auto">
            <a:xfrm>
              <a:off x="6959312" y="3251983"/>
              <a:ext cx="928688" cy="966788"/>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6956137" y="3256746"/>
              <a:ext cx="936625" cy="962025"/>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 name="Freeform 7"/>
            <p:cNvSpPr/>
            <p:nvPr/>
          </p:nvSpPr>
          <p:spPr bwMode="auto">
            <a:xfrm>
              <a:off x="6956137" y="3259921"/>
              <a:ext cx="936625" cy="955675"/>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6951375" y="3259921"/>
              <a:ext cx="944563" cy="950913"/>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Freeform 9"/>
            <p:cNvSpPr/>
            <p:nvPr/>
          </p:nvSpPr>
          <p:spPr bwMode="auto">
            <a:xfrm>
              <a:off x="6948200" y="3263096"/>
              <a:ext cx="950913" cy="947738"/>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 name="Freeform 10"/>
            <p:cNvSpPr/>
            <p:nvPr/>
          </p:nvSpPr>
          <p:spPr bwMode="auto">
            <a:xfrm>
              <a:off x="6948200" y="3263096"/>
              <a:ext cx="950913" cy="944563"/>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 name="Freeform 11"/>
            <p:cNvSpPr/>
            <p:nvPr/>
          </p:nvSpPr>
          <p:spPr bwMode="auto">
            <a:xfrm>
              <a:off x="6945025" y="3267858"/>
              <a:ext cx="958850" cy="936625"/>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7" name="Freeform 12"/>
            <p:cNvSpPr/>
            <p:nvPr/>
          </p:nvSpPr>
          <p:spPr bwMode="auto">
            <a:xfrm>
              <a:off x="6945025" y="3271033"/>
              <a:ext cx="958850" cy="928688"/>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8" name="Freeform 13"/>
            <p:cNvSpPr/>
            <p:nvPr/>
          </p:nvSpPr>
          <p:spPr bwMode="auto">
            <a:xfrm>
              <a:off x="6940262" y="3271033"/>
              <a:ext cx="966788" cy="928688"/>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0" name="Freeform 14"/>
            <p:cNvSpPr/>
            <p:nvPr/>
          </p:nvSpPr>
          <p:spPr bwMode="auto">
            <a:xfrm>
              <a:off x="6940262" y="3271033"/>
              <a:ext cx="971550" cy="933450"/>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grpSp>
        <p:nvGrpSpPr>
          <p:cNvPr id="51" name="组合 50"/>
          <p:cNvGrpSpPr/>
          <p:nvPr/>
        </p:nvGrpSpPr>
        <p:grpSpPr>
          <a:xfrm rot="619297">
            <a:off x="7962830" y="3043578"/>
            <a:ext cx="6484691" cy="6452906"/>
            <a:chOff x="6940262" y="3251983"/>
            <a:chExt cx="971550" cy="966788"/>
          </a:xfrm>
        </p:grpSpPr>
        <p:sp>
          <p:nvSpPr>
            <p:cNvPr id="53" name="Freeform 5"/>
            <p:cNvSpPr/>
            <p:nvPr/>
          </p:nvSpPr>
          <p:spPr bwMode="auto">
            <a:xfrm>
              <a:off x="6959312" y="3251983"/>
              <a:ext cx="928688" cy="966788"/>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Freeform 6"/>
            <p:cNvSpPr/>
            <p:nvPr/>
          </p:nvSpPr>
          <p:spPr bwMode="auto">
            <a:xfrm>
              <a:off x="6956137" y="3256746"/>
              <a:ext cx="936625" cy="962025"/>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Freeform 7"/>
            <p:cNvSpPr/>
            <p:nvPr/>
          </p:nvSpPr>
          <p:spPr bwMode="auto">
            <a:xfrm>
              <a:off x="6956137" y="3259921"/>
              <a:ext cx="936625" cy="955675"/>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Freeform 8"/>
            <p:cNvSpPr/>
            <p:nvPr/>
          </p:nvSpPr>
          <p:spPr bwMode="auto">
            <a:xfrm>
              <a:off x="6951375" y="3259921"/>
              <a:ext cx="944563" cy="950913"/>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7" name="Freeform 9"/>
            <p:cNvSpPr/>
            <p:nvPr/>
          </p:nvSpPr>
          <p:spPr bwMode="auto">
            <a:xfrm>
              <a:off x="6948200" y="3263096"/>
              <a:ext cx="950913" cy="947738"/>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8" name="Freeform 10"/>
            <p:cNvSpPr/>
            <p:nvPr/>
          </p:nvSpPr>
          <p:spPr bwMode="auto">
            <a:xfrm>
              <a:off x="6948200" y="3263096"/>
              <a:ext cx="950913" cy="944563"/>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9" name="Freeform 11"/>
            <p:cNvSpPr/>
            <p:nvPr/>
          </p:nvSpPr>
          <p:spPr bwMode="auto">
            <a:xfrm>
              <a:off x="6945025" y="3267858"/>
              <a:ext cx="958850" cy="936625"/>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0" name="Freeform 12"/>
            <p:cNvSpPr/>
            <p:nvPr/>
          </p:nvSpPr>
          <p:spPr bwMode="auto">
            <a:xfrm>
              <a:off x="6945025" y="3271033"/>
              <a:ext cx="958850" cy="928688"/>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1" name="Freeform 13"/>
            <p:cNvSpPr/>
            <p:nvPr/>
          </p:nvSpPr>
          <p:spPr bwMode="auto">
            <a:xfrm>
              <a:off x="6940262" y="3271033"/>
              <a:ext cx="966788" cy="928688"/>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2" name="Freeform 14"/>
            <p:cNvSpPr/>
            <p:nvPr/>
          </p:nvSpPr>
          <p:spPr bwMode="auto">
            <a:xfrm>
              <a:off x="6940262" y="3271033"/>
              <a:ext cx="971550" cy="933450"/>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grpSp>
        <p:nvGrpSpPr>
          <p:cNvPr id="74" name="组合 73"/>
          <p:cNvGrpSpPr/>
          <p:nvPr/>
        </p:nvGrpSpPr>
        <p:grpSpPr>
          <a:xfrm>
            <a:off x="471970" y="5254440"/>
            <a:ext cx="2490176" cy="2478236"/>
            <a:chOff x="5588764" y="391169"/>
            <a:chExt cx="2614564" cy="2602028"/>
          </a:xfrm>
        </p:grpSpPr>
        <p:sp>
          <p:nvSpPr>
            <p:cNvPr id="75" name="Freeform 5"/>
            <p:cNvSpPr/>
            <p:nvPr/>
          </p:nvSpPr>
          <p:spPr bwMode="auto">
            <a:xfrm rot="619297">
              <a:off x="5641282" y="391169"/>
              <a:ext cx="2499217" cy="2601749"/>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Freeform 6"/>
            <p:cNvSpPr/>
            <p:nvPr/>
          </p:nvSpPr>
          <p:spPr bwMode="auto">
            <a:xfrm rot="619297">
              <a:off x="5631554" y="404266"/>
              <a:ext cx="2520576" cy="2588931"/>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7" name="Freeform 7"/>
            <p:cNvSpPr/>
            <p:nvPr/>
          </p:nvSpPr>
          <p:spPr bwMode="auto">
            <a:xfrm rot="619297">
              <a:off x="5631554" y="412810"/>
              <a:ext cx="2520576" cy="2571843"/>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8" name="Freeform 8"/>
            <p:cNvSpPr/>
            <p:nvPr/>
          </p:nvSpPr>
          <p:spPr bwMode="auto">
            <a:xfrm rot="619297">
              <a:off x="5619922" y="412531"/>
              <a:ext cx="2541939" cy="2559027"/>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9" name="Freeform 9"/>
            <p:cNvSpPr/>
            <p:nvPr/>
          </p:nvSpPr>
          <p:spPr bwMode="auto">
            <a:xfrm rot="619297">
              <a:off x="5610612" y="421007"/>
              <a:ext cx="2559027" cy="2550483"/>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0" name="Freeform 10"/>
            <p:cNvSpPr/>
            <p:nvPr/>
          </p:nvSpPr>
          <p:spPr bwMode="auto">
            <a:xfrm rot="619297">
              <a:off x="5611378" y="421076"/>
              <a:ext cx="2559027" cy="2541939"/>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1" name="Freeform 11"/>
            <p:cNvSpPr/>
            <p:nvPr/>
          </p:nvSpPr>
          <p:spPr bwMode="auto">
            <a:xfrm rot="619297">
              <a:off x="5602416" y="434239"/>
              <a:ext cx="2580387" cy="2520577"/>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2" name="Freeform 12"/>
            <p:cNvSpPr/>
            <p:nvPr/>
          </p:nvSpPr>
          <p:spPr bwMode="auto">
            <a:xfrm rot="619297">
              <a:off x="5602799" y="442818"/>
              <a:ext cx="2580387" cy="2499217"/>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3" name="Freeform 13"/>
            <p:cNvSpPr/>
            <p:nvPr/>
          </p:nvSpPr>
          <p:spPr bwMode="auto">
            <a:xfrm rot="619297">
              <a:off x="5590016" y="442435"/>
              <a:ext cx="2601749" cy="2499217"/>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rot="619297">
              <a:off x="5588764" y="443479"/>
              <a:ext cx="2614564" cy="2512032"/>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4838700" cy="3587750"/>
          </a:xfrm>
          <a:prstGeom prst="rect">
            <a:avLst/>
          </a:prstGeom>
        </p:spPr>
      </p:pic>
      <p:pic>
        <p:nvPicPr>
          <p:cNvPr id="5" name="project1 Task2 fcut=10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0" y="3222625"/>
            <a:ext cx="412750" cy="412750"/>
          </a:xfrm>
          <a:prstGeom prst="rect">
            <a:avLst/>
          </a:prstGeom>
        </p:spPr>
      </p:pic>
      <p:pic>
        <p:nvPicPr>
          <p:cNvPr id="6" name="图片 5"/>
          <p:cNvPicPr>
            <a:picLocks noChangeAspect="1"/>
          </p:cNvPicPr>
          <p:nvPr/>
        </p:nvPicPr>
        <p:blipFill>
          <a:blip r:embed="rId5"/>
          <a:stretch>
            <a:fillRect/>
          </a:stretch>
        </p:blipFill>
        <p:spPr>
          <a:xfrm>
            <a:off x="4838700" y="0"/>
            <a:ext cx="4827270" cy="3585210"/>
          </a:xfrm>
          <a:prstGeom prst="rect">
            <a:avLst/>
          </a:prstGeom>
        </p:spPr>
      </p:pic>
      <p:pic>
        <p:nvPicPr>
          <p:cNvPr id="7" name="project1 Task2 fcut=400">
            <a:hlinkClick r:id="" action="ppaction://media"/>
          </p:cNvPr>
          <p:cNvPicPr/>
          <p:nvPr>
            <a:audioFile r:link="rId6"/>
            <p:extLst>
              <p:ext uri="{DAA4B4D4-6D71-4841-9C94-3DE7FCFB9230}">
                <p14:media xmlns:p14="http://schemas.microsoft.com/office/powerpoint/2010/main" r:embed="rId7"/>
              </p:ext>
            </p:extLst>
          </p:nvPr>
        </p:nvPicPr>
        <p:blipFill>
          <a:blip r:embed="rId4"/>
          <a:stretch>
            <a:fillRect/>
          </a:stretch>
        </p:blipFill>
        <p:spPr>
          <a:xfrm>
            <a:off x="4838700" y="3222625"/>
            <a:ext cx="412750" cy="412750"/>
          </a:xfrm>
          <a:prstGeom prst="rect">
            <a:avLst/>
          </a:prstGeom>
        </p:spPr>
      </p:pic>
      <p:sp>
        <p:nvSpPr>
          <p:cNvPr id="9" name="文本框 8"/>
          <p:cNvSpPr txBox="1"/>
          <p:nvPr/>
        </p:nvSpPr>
        <p:spPr>
          <a:xfrm>
            <a:off x="9826625" y="601980"/>
            <a:ext cx="1319530" cy="368300"/>
          </a:xfrm>
          <a:prstGeom prst="rect">
            <a:avLst/>
          </a:prstGeom>
          <a:noFill/>
        </p:spPr>
        <p:txBody>
          <a:bodyPr wrap="none" rtlCol="0" anchor="t">
            <a:spAutoFit/>
          </a:bodyPr>
          <a:lstStyle/>
          <a:p>
            <a:r>
              <a:rPr lang="en-US" altLang="zh-CN" dirty="0" err="1">
                <a:sym typeface="+mn-ea"/>
              </a:rPr>
              <a:t>fcut</a:t>
            </a:r>
            <a:r>
              <a:rPr lang="en-US" altLang="zh-CN" dirty="0">
                <a:sym typeface="+mn-ea"/>
              </a:rPr>
              <a:t> = 1000</a:t>
            </a:r>
            <a:endParaRPr lang="zh-CN" altLang="en-US" dirty="0"/>
          </a:p>
        </p:txBody>
      </p:sp>
      <p:pic>
        <p:nvPicPr>
          <p:cNvPr id="10" name="project1 Task2 fcut=1000">
            <a:hlinkClick r:id="" action="ppaction://media"/>
          </p:cNvPr>
          <p:cNvPicPr/>
          <p:nvPr>
            <a:audioFile r:link="rId8"/>
            <p:extLst>
              <p:ext uri="{DAA4B4D4-6D71-4841-9C94-3DE7FCFB9230}">
                <p14:media xmlns:p14="http://schemas.microsoft.com/office/powerpoint/2010/main" r:embed="rId9"/>
              </p:ext>
            </p:extLst>
          </p:nvPr>
        </p:nvPicPr>
        <p:blipFill>
          <a:blip r:embed="rId4"/>
          <a:stretch>
            <a:fillRect/>
          </a:stretch>
        </p:blipFill>
        <p:spPr>
          <a:xfrm>
            <a:off x="10280015" y="329565"/>
            <a:ext cx="412750" cy="412750"/>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5"/>
                                        </p:tgtEl>
                                      </p:cBhvr>
                                    </p:cmd>
                                  </p:childTnLst>
                                </p:cTn>
                              </p:par>
                            </p:childTnLst>
                          </p:cTn>
                        </p:par>
                        <p:par>
                          <p:cTn id="7" fill="hold">
                            <p:stCondLst>
                              <p:cond delay="3500"/>
                            </p:stCondLst>
                            <p:childTnLst>
                              <p:par>
                                <p:cTn id="8" presetID="1" presetClass="mediacall" presetSubtype="0" fill="hold" nodeType="afterEffect">
                                  <p:stCondLst>
                                    <p:cond delay="0"/>
                                  </p:stCondLst>
                                  <p:childTnLst>
                                    <p:cmd type="call" cmd="playFrom(0.0)">
                                      <p:cBhvr additive="base">
                                        <p:cTn id="9" dur="3263" fill="hold"/>
                                        <p:tgtEl>
                                          <p:spTgt spid="7"/>
                                        </p:tgtEl>
                                      </p:cBhvr>
                                    </p:cmd>
                                  </p:childTnLst>
                                </p:cTn>
                              </p:par>
                            </p:childTnLst>
                          </p:cTn>
                        </p:par>
                        <p:par>
                          <p:cTn id="10" fill="hold">
                            <p:stCondLst>
                              <p:cond delay="7000"/>
                            </p:stCondLst>
                            <p:childTnLst>
                              <p:par>
                                <p:cTn id="11" presetID="1" presetClass="mediacall" presetSubtype="0" fill="hold" nodeType="afterEffect">
                                  <p:stCondLst>
                                    <p:cond delay="0"/>
                                  </p:stCondLst>
                                  <p:childTnLst>
                                    <p:cmd type="call" cmd="playFrom(0.0)">
                                      <p:cBhvr additive="base">
                                        <p:cTn id="12" dur="326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3" fill="hold" display="1">
                  <p:stCondLst>
                    <p:cond delay="indefinite"/>
                  </p:stCondLst>
                  <p:endCondLst>
                    <p:cond evt="onStopAudio" delay="0">
                      <p:tgtEl>
                        <p:sldTgt/>
                      </p:tgtEl>
                    </p:cond>
                  </p:endCondLst>
                </p:cTn>
                <p:tgtEl>
                  <p:spTgt spid="5"/>
                </p:tgtEl>
              </p:cMediaNode>
            </p:audio>
            <p:audio>
              <p:cMediaNode>
                <p:cTn id="14" fill="hold" display="1">
                  <p:stCondLst>
                    <p:cond delay="indefinite"/>
                  </p:stCondLst>
                  <p:endCondLst>
                    <p:cond evt="onStopAudio" delay="0">
                      <p:tgtEl>
                        <p:sldTgt/>
                      </p:tgtEl>
                    </p:cond>
                  </p:endCondLst>
                </p:cTn>
                <p:tgtEl>
                  <p:spTgt spid="7"/>
                </p:tgtEl>
              </p:cMediaNode>
            </p:audio>
            <p:audio>
              <p:cMediaNode>
                <p:cTn id="15" fill="hold" display="1">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0" y="0"/>
            <a:ext cx="4413885" cy="3295650"/>
          </a:xfrm>
          <a:prstGeom prst="rect">
            <a:avLst/>
          </a:prstGeom>
        </p:spPr>
      </p:pic>
      <p:pic>
        <p:nvPicPr>
          <p:cNvPr id="4" name="project1 Task2N=90 fcut=10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0" y="2861945"/>
            <a:ext cx="412750" cy="412750"/>
          </a:xfrm>
          <a:prstGeom prst="rect">
            <a:avLst/>
          </a:prstGeom>
        </p:spPr>
      </p:pic>
      <p:pic>
        <p:nvPicPr>
          <p:cNvPr id="5" name="图片 4"/>
          <p:cNvPicPr>
            <a:picLocks noChangeAspect="1"/>
          </p:cNvPicPr>
          <p:nvPr/>
        </p:nvPicPr>
        <p:blipFill>
          <a:blip r:embed="rId5"/>
          <a:stretch>
            <a:fillRect/>
          </a:stretch>
        </p:blipFill>
        <p:spPr>
          <a:xfrm>
            <a:off x="4413885" y="0"/>
            <a:ext cx="4453255" cy="3295650"/>
          </a:xfrm>
          <a:prstGeom prst="rect">
            <a:avLst/>
          </a:prstGeom>
        </p:spPr>
      </p:pic>
      <p:pic>
        <p:nvPicPr>
          <p:cNvPr id="6" name="project1 Task2N=90 fcut=1000">
            <a:hlinkClick r:id="" action="ppaction://media"/>
          </p:cNvPr>
          <p:cNvPicPr/>
          <p:nvPr>
            <a:audioFile r:link="rId6"/>
            <p:extLst>
              <p:ext uri="{DAA4B4D4-6D71-4841-9C94-3DE7FCFB9230}">
                <p14:media xmlns:p14="http://schemas.microsoft.com/office/powerpoint/2010/main" r:embed="rId7"/>
              </p:ext>
            </p:extLst>
          </p:nvPr>
        </p:nvPicPr>
        <p:blipFill>
          <a:blip r:embed="rId4"/>
          <a:stretch>
            <a:fillRect/>
          </a:stretch>
        </p:blipFill>
        <p:spPr>
          <a:xfrm>
            <a:off x="4413885" y="2861945"/>
            <a:ext cx="412750" cy="412750"/>
          </a:xfrm>
          <a:prstGeom prst="rect">
            <a:avLst/>
          </a:prstGeom>
        </p:spPr>
      </p:pic>
      <p:pic>
        <p:nvPicPr>
          <p:cNvPr id="7" name="project1 Task2N=90 fcut=1500">
            <a:hlinkClick r:id="" action="ppaction://media"/>
          </p:cNvPr>
          <p:cNvPicPr/>
          <p:nvPr>
            <a:audioFile r:link="rId8"/>
            <p:extLst>
              <p:ext uri="{DAA4B4D4-6D71-4841-9C94-3DE7FCFB9230}">
                <p14:media xmlns:p14="http://schemas.microsoft.com/office/powerpoint/2010/main" r:embed="rId9"/>
              </p:ext>
            </p:extLst>
          </p:nvPr>
        </p:nvPicPr>
        <p:blipFill>
          <a:blip r:embed="rId4"/>
          <a:stretch>
            <a:fillRect/>
          </a:stretch>
        </p:blipFill>
        <p:spPr>
          <a:xfrm>
            <a:off x="10461625" y="2745740"/>
            <a:ext cx="412750" cy="412750"/>
          </a:xfrm>
          <a:prstGeom prst="rect">
            <a:avLst/>
          </a:prstGeom>
        </p:spPr>
      </p:pic>
      <p:sp>
        <p:nvSpPr>
          <p:cNvPr id="8" name="文本框 7"/>
          <p:cNvSpPr txBox="1"/>
          <p:nvPr/>
        </p:nvSpPr>
        <p:spPr>
          <a:xfrm>
            <a:off x="10008235" y="3111500"/>
            <a:ext cx="1319530" cy="368300"/>
          </a:xfrm>
          <a:prstGeom prst="rect">
            <a:avLst/>
          </a:prstGeom>
          <a:noFill/>
        </p:spPr>
        <p:txBody>
          <a:bodyPr wrap="none" rtlCol="0" anchor="t">
            <a:spAutoFit/>
          </a:bodyPr>
          <a:lstStyle/>
          <a:p>
            <a:r>
              <a:rPr lang="en-US" altLang="zh-CN">
                <a:sym typeface="+mn-ea"/>
              </a:rPr>
              <a:t>fcut = 1500</a:t>
            </a:r>
            <a:endParaRPr lang="zh-CN" altLang="en-US"/>
          </a:p>
        </p:txBody>
      </p:sp>
      <p:sp>
        <p:nvSpPr>
          <p:cNvPr id="9" name="文本框 8"/>
          <p:cNvSpPr txBox="1"/>
          <p:nvPr/>
        </p:nvSpPr>
        <p:spPr>
          <a:xfrm>
            <a:off x="9891395" y="334645"/>
            <a:ext cx="1573530" cy="922020"/>
          </a:xfrm>
          <a:prstGeom prst="rect">
            <a:avLst/>
          </a:prstGeom>
          <a:noFill/>
        </p:spPr>
        <p:txBody>
          <a:bodyPr wrap="square" rtlCol="0">
            <a:spAutoFit/>
          </a:bodyPr>
          <a:lstStyle/>
          <a:p>
            <a:r>
              <a:rPr lang="zh-CN" altLang="en-US"/>
              <a:t>为了使效果更好，将</a:t>
            </a:r>
            <a:r>
              <a:rPr lang="en-US" altLang="zh-CN"/>
              <a:t>N</a:t>
            </a:r>
            <a:r>
              <a:rPr lang="zh-CN" altLang="en-US"/>
              <a:t>设定为</a:t>
            </a:r>
            <a:r>
              <a:rPr lang="en-US" altLang="zh-CN"/>
              <a:t>90.</a:t>
            </a:r>
            <a:endParaRPr lang="en-US" altLang="zh-CN"/>
          </a:p>
        </p:txBody>
      </p:sp>
      <p:pic>
        <p:nvPicPr>
          <p:cNvPr id="10" name="图片 9"/>
          <p:cNvPicPr>
            <a:picLocks noChangeAspect="1"/>
          </p:cNvPicPr>
          <p:nvPr/>
        </p:nvPicPr>
        <p:blipFill>
          <a:blip r:embed="rId10"/>
          <a:stretch>
            <a:fillRect/>
          </a:stretch>
        </p:blipFill>
        <p:spPr>
          <a:xfrm>
            <a:off x="0" y="3274695"/>
            <a:ext cx="4806950" cy="3587750"/>
          </a:xfrm>
          <a:prstGeom prst="rect">
            <a:avLst/>
          </a:prstGeom>
        </p:spPr>
      </p:pic>
      <p:pic>
        <p:nvPicPr>
          <p:cNvPr id="12" name="project1 Task2N=90 fcut=1">
            <a:hlinkClick r:id="" action="ppaction://media"/>
          </p:cNvPr>
          <p:cNvPicPr/>
          <p:nvPr>
            <a:audioFile r:link="rId11"/>
            <p:extLst>
              <p:ext uri="{DAA4B4D4-6D71-4841-9C94-3DE7FCFB9230}">
                <p14:media xmlns:p14="http://schemas.microsoft.com/office/powerpoint/2010/main" r:embed="rId12"/>
              </p:ext>
            </p:extLst>
          </p:nvPr>
        </p:nvPicPr>
        <p:blipFill>
          <a:blip r:embed="rId4"/>
          <a:stretch>
            <a:fillRect/>
          </a:stretch>
        </p:blipFill>
        <p:spPr>
          <a:xfrm>
            <a:off x="0" y="6397625"/>
            <a:ext cx="412750" cy="412750"/>
          </a:xfrm>
          <a:prstGeom prst="rect">
            <a:avLst/>
          </a:prstGeom>
        </p:spPr>
      </p:pic>
      <p:pic>
        <p:nvPicPr>
          <p:cNvPr id="13" name="图片 12"/>
          <p:cNvPicPr>
            <a:picLocks noChangeAspect="1"/>
          </p:cNvPicPr>
          <p:nvPr/>
        </p:nvPicPr>
        <p:blipFill>
          <a:blip r:embed="rId13"/>
          <a:stretch>
            <a:fillRect/>
          </a:stretch>
        </p:blipFill>
        <p:spPr>
          <a:xfrm>
            <a:off x="4806950" y="3295650"/>
            <a:ext cx="4537710" cy="3567430"/>
          </a:xfrm>
          <a:prstGeom prst="rect">
            <a:avLst/>
          </a:prstGeom>
        </p:spPr>
      </p:pic>
      <p:pic>
        <p:nvPicPr>
          <p:cNvPr id="14" name="project1 Task2N=90 fcut=5">
            <a:hlinkClick r:id="" action="ppaction://media"/>
          </p:cNvPr>
          <p:cNvPicPr/>
          <p:nvPr>
            <a:audioFile r:link="rId14"/>
            <p:extLst>
              <p:ext uri="{DAA4B4D4-6D71-4841-9C94-3DE7FCFB9230}">
                <p14:media xmlns:p14="http://schemas.microsoft.com/office/powerpoint/2010/main" r:embed="rId15"/>
              </p:ext>
            </p:extLst>
          </p:nvPr>
        </p:nvPicPr>
        <p:blipFill>
          <a:blip r:embed="rId4"/>
          <a:stretch>
            <a:fillRect/>
          </a:stretch>
        </p:blipFill>
        <p:spPr>
          <a:xfrm>
            <a:off x="4826635" y="6450330"/>
            <a:ext cx="412750" cy="412750"/>
          </a:xfrm>
          <a:prstGeom prst="rect">
            <a:avLst/>
          </a:prstGeom>
        </p:spPr>
      </p:pic>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4"/>
                                        </p:tgtEl>
                                      </p:cBhvr>
                                    </p:cmd>
                                  </p:childTnLst>
                                </p:cTn>
                              </p:par>
                            </p:childTnLst>
                          </p:cTn>
                        </p:par>
                        <p:par>
                          <p:cTn id="7" fill="hold">
                            <p:stCondLst>
                              <p:cond delay="3500"/>
                            </p:stCondLst>
                            <p:childTnLst>
                              <p:par>
                                <p:cTn id="8" presetID="1" presetClass="mediacall" presetSubtype="0" fill="hold" nodeType="afterEffect">
                                  <p:stCondLst>
                                    <p:cond delay="0"/>
                                  </p:stCondLst>
                                  <p:childTnLst>
                                    <p:cmd type="call" cmd="playFrom(0.0)">
                                      <p:cBhvr additive="base">
                                        <p:cTn id="9" dur="3263" fill="hold"/>
                                        <p:tgtEl>
                                          <p:spTgt spid="6"/>
                                        </p:tgtEl>
                                      </p:cBhvr>
                                    </p:cmd>
                                  </p:childTnLst>
                                </p:cTn>
                              </p:par>
                            </p:childTnLst>
                          </p:cTn>
                        </p:par>
                        <p:par>
                          <p:cTn id="10" fill="hold">
                            <p:stCondLst>
                              <p:cond delay="7000"/>
                            </p:stCondLst>
                            <p:childTnLst>
                              <p:par>
                                <p:cTn id="11" presetID="1" presetClass="mediacall" presetSubtype="0" fill="hold" nodeType="afterEffect">
                                  <p:stCondLst>
                                    <p:cond delay="0"/>
                                  </p:stCondLst>
                                  <p:childTnLst>
                                    <p:cmd type="call" cmd="playFrom(0.0)">
                                      <p:cBhvr additive="base">
                                        <p:cTn id="12" dur="3263" fill="hold"/>
                                        <p:tgtEl>
                                          <p:spTgt spid="7"/>
                                        </p:tgtEl>
                                      </p:cBhvr>
                                    </p:cmd>
                                  </p:childTnLst>
                                </p:cTn>
                              </p:par>
                            </p:childTnLst>
                          </p:cTn>
                        </p:par>
                        <p:par>
                          <p:cTn id="13" fill="hold">
                            <p:stCondLst>
                              <p:cond delay="10500"/>
                            </p:stCondLst>
                            <p:childTnLst>
                              <p:par>
                                <p:cTn id="14" presetID="1" presetClass="mediacall" presetSubtype="0" fill="hold" nodeType="afterEffect">
                                  <p:stCondLst>
                                    <p:cond delay="0"/>
                                  </p:stCondLst>
                                  <p:childTnLst>
                                    <p:cmd type="call" cmd="playFrom(0.0)">
                                      <p:cBhvr additive="base">
                                        <p:cTn id="15" dur="3263" fill="hold"/>
                                        <p:tgtEl>
                                          <p:spTgt spid="12"/>
                                        </p:tgtEl>
                                      </p:cBhvr>
                                    </p:cmd>
                                  </p:childTnLst>
                                </p:cTn>
                              </p:par>
                            </p:childTnLst>
                          </p:cTn>
                        </p:par>
                        <p:par>
                          <p:cTn id="16" fill="hold">
                            <p:stCondLst>
                              <p:cond delay="14000"/>
                            </p:stCondLst>
                            <p:childTnLst>
                              <p:par>
                                <p:cTn id="17" presetID="1" presetClass="mediacall" presetSubtype="0" fill="hold" nodeType="afterEffect">
                                  <p:stCondLst>
                                    <p:cond delay="0"/>
                                  </p:stCondLst>
                                  <p:childTnLst>
                                    <p:cmd type="call" cmd="playFrom(0.0)">
                                      <p:cBhvr additive="base">
                                        <p:cTn id="18" dur="326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9" fill="hold" display="1">
                  <p:stCondLst>
                    <p:cond delay="indefinite"/>
                  </p:stCondLst>
                  <p:endCondLst>
                    <p:cond evt="onStopAudio" delay="0">
                      <p:tgtEl>
                        <p:sldTgt/>
                      </p:tgtEl>
                    </p:cond>
                  </p:endCondLst>
                </p:cTn>
                <p:tgtEl>
                  <p:spTgt spid="4"/>
                </p:tgtEl>
              </p:cMediaNode>
            </p:audio>
            <p:audio>
              <p:cMediaNode>
                <p:cTn id="20" fill="hold" display="1">
                  <p:stCondLst>
                    <p:cond delay="indefinite"/>
                  </p:stCondLst>
                  <p:endCondLst>
                    <p:cond evt="onStopAudio" delay="0">
                      <p:tgtEl>
                        <p:sldTgt/>
                      </p:tgtEl>
                    </p:cond>
                  </p:endCondLst>
                </p:cTn>
                <p:tgtEl>
                  <p:spTgt spid="6"/>
                </p:tgtEl>
              </p:cMediaNode>
            </p:audio>
            <p:audio>
              <p:cMediaNode>
                <p:cTn id="21" fill="hold" display="1">
                  <p:stCondLst>
                    <p:cond delay="indefinite"/>
                  </p:stCondLst>
                  <p:endCondLst>
                    <p:cond evt="onStopAudio" delay="0">
                      <p:tgtEl>
                        <p:sldTgt/>
                      </p:tgtEl>
                    </p:cond>
                  </p:endCondLst>
                </p:cTn>
                <p:tgtEl>
                  <p:spTgt spid="7"/>
                </p:tgtEl>
              </p:cMediaNode>
            </p:audio>
            <p:audio>
              <p:cMediaNode>
                <p:cTn id="22" fill="hold" display="1">
                  <p:stCondLst>
                    <p:cond delay="indefinite"/>
                  </p:stCondLst>
                  <p:endCondLst>
                    <p:cond evt="onStopAudio" delay="0">
                      <p:tgtEl>
                        <p:sldTgt/>
                      </p:tgtEl>
                    </p:cond>
                  </p:endCondLst>
                </p:cTn>
                <p:tgtEl>
                  <p:spTgt spid="12"/>
                </p:tgtEl>
              </p:cMediaNode>
            </p:audio>
            <p:audio>
              <p:cMediaNode>
                <p:cTn id="23" fill="hold" display="1">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89000" y="596265"/>
            <a:ext cx="10779760" cy="2306955"/>
          </a:xfrm>
          <a:prstGeom prst="rect">
            <a:avLst/>
          </a:prstGeom>
          <a:noFill/>
        </p:spPr>
        <p:txBody>
          <a:bodyPr wrap="square" rtlCol="0" anchor="t">
            <a:spAutoFit/>
          </a:bodyPr>
          <a:lstStyle/>
          <a:p>
            <a:r>
              <a:rPr lang="zh-CN" altLang="en-US">
                <a:sym typeface="+mn-ea"/>
              </a:rPr>
              <a:t>观察得到，当</a:t>
            </a:r>
            <a:r>
              <a:rPr lang="en-US" altLang="zh-CN">
                <a:sym typeface="+mn-ea"/>
              </a:rPr>
              <a:t>N</a:t>
            </a:r>
            <a:r>
              <a:rPr lang="zh-CN" altLang="en-US">
                <a:sym typeface="+mn-ea"/>
              </a:rPr>
              <a:t>合适时，随着截止频率</a:t>
            </a:r>
            <a:r>
              <a:rPr lang="en-US" altLang="zh-CN">
                <a:sym typeface="+mn-ea"/>
              </a:rPr>
              <a:t>fcut</a:t>
            </a:r>
            <a:r>
              <a:rPr lang="zh-CN" altLang="en-US">
                <a:sym typeface="+mn-ea"/>
              </a:rPr>
              <a:t>增加时，信号回声减小，质量得到改善，但会逐渐趋于饱和。</a:t>
            </a:r>
            <a:endParaRPr lang="zh-CN" altLang="en-US">
              <a:sym typeface="+mn-ea"/>
            </a:endParaRPr>
          </a:p>
          <a:p>
            <a:r>
              <a:rPr lang="zh-CN" altLang="en-US"/>
              <a:t>当截止频率很低时，信号噪声较大，难以识别。</a:t>
            </a:r>
            <a:endParaRPr lang="zh-CN" altLang="en-US"/>
          </a:p>
          <a:p>
            <a:endParaRPr lang="zh-CN" altLang="en-US"/>
          </a:p>
          <a:p>
            <a:r>
              <a:rPr lang="zh-CN" altLang="en-US"/>
              <a:t>但当</a:t>
            </a:r>
            <a:r>
              <a:rPr lang="en-US" altLang="zh-CN"/>
              <a:t>N</a:t>
            </a:r>
            <a:r>
              <a:rPr lang="zh-CN" altLang="en-US"/>
              <a:t>的值很小时，变化更加明显：</a:t>
            </a:r>
            <a:endParaRPr lang="zh-CN" altLang="en-US"/>
          </a:p>
          <a:p>
            <a:endParaRPr lang="zh-CN" altLang="en-US"/>
          </a:p>
          <a:p>
            <a:endParaRPr lang="zh-CN" altLang="en-US"/>
          </a:p>
          <a:p>
            <a:endParaRPr lang="zh-CN" altLang="en-US"/>
          </a:p>
          <a:p>
            <a:endParaRPr lang="zh-CN" altLang="en-US"/>
          </a:p>
        </p:txBody>
      </p:sp>
      <p:pic>
        <p:nvPicPr>
          <p:cNvPr id="8" name="project1 Task2 N=2 fcut=10">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889000" y="2143125"/>
            <a:ext cx="412750" cy="412750"/>
          </a:xfrm>
          <a:prstGeom prst="rect">
            <a:avLst/>
          </a:prstGeom>
        </p:spPr>
      </p:pic>
      <p:pic>
        <p:nvPicPr>
          <p:cNvPr id="9" name="project1 Task2 N=2 fcut=100">
            <a:hlinkClick r:id="" action="ppaction://media"/>
          </p:cNvPr>
          <p:cNvPicPr/>
          <p:nvPr>
            <a:audioFile r:link="rId4"/>
            <p:extLst>
              <p:ext uri="{DAA4B4D4-6D71-4841-9C94-3DE7FCFB9230}">
                <p14:media xmlns:p14="http://schemas.microsoft.com/office/powerpoint/2010/main" r:embed="rId5"/>
              </p:ext>
            </p:extLst>
          </p:nvPr>
        </p:nvPicPr>
        <p:blipFill>
          <a:blip r:embed="rId3"/>
          <a:stretch>
            <a:fillRect/>
          </a:stretch>
        </p:blipFill>
        <p:spPr>
          <a:xfrm>
            <a:off x="3335655" y="2143125"/>
            <a:ext cx="412750" cy="412750"/>
          </a:xfrm>
          <a:prstGeom prst="rect">
            <a:avLst/>
          </a:prstGeom>
        </p:spPr>
      </p:pic>
      <p:pic>
        <p:nvPicPr>
          <p:cNvPr id="10" name="project1 Task2 N=2 fcut=200">
            <a:hlinkClick r:id="" action="ppaction://media"/>
          </p:cNvPr>
          <p:cNvPicPr/>
          <p:nvPr>
            <a:audioFile r:link="rId6"/>
            <p:extLst>
              <p:ext uri="{DAA4B4D4-6D71-4841-9C94-3DE7FCFB9230}">
                <p14:media xmlns:p14="http://schemas.microsoft.com/office/powerpoint/2010/main" r:embed="rId7"/>
              </p:ext>
            </p:extLst>
          </p:nvPr>
        </p:nvPicPr>
        <p:blipFill>
          <a:blip r:embed="rId3"/>
          <a:stretch>
            <a:fillRect/>
          </a:stretch>
        </p:blipFill>
        <p:spPr>
          <a:xfrm>
            <a:off x="5889625" y="2143125"/>
            <a:ext cx="412750" cy="412750"/>
          </a:xfrm>
          <a:prstGeom prst="rect">
            <a:avLst/>
          </a:prstGeom>
        </p:spPr>
      </p:pic>
      <p:pic>
        <p:nvPicPr>
          <p:cNvPr id="11" name="project1 Task2 N=2 fcut=1000">
            <a:hlinkClick r:id="" action="ppaction://media"/>
          </p:cNvPr>
          <p:cNvPicPr/>
          <p:nvPr>
            <a:audioFile r:link="rId8"/>
            <p:extLst>
              <p:ext uri="{DAA4B4D4-6D71-4841-9C94-3DE7FCFB9230}">
                <p14:media xmlns:p14="http://schemas.microsoft.com/office/powerpoint/2010/main" r:embed="rId9"/>
              </p:ext>
            </p:extLst>
          </p:nvPr>
        </p:nvPicPr>
        <p:blipFill>
          <a:blip r:embed="rId3"/>
          <a:stretch>
            <a:fillRect/>
          </a:stretch>
        </p:blipFill>
        <p:spPr>
          <a:xfrm>
            <a:off x="10997565" y="2202180"/>
            <a:ext cx="412750" cy="412750"/>
          </a:xfrm>
          <a:prstGeom prst="rect">
            <a:avLst/>
          </a:prstGeom>
        </p:spPr>
      </p:pic>
      <p:sp>
        <p:nvSpPr>
          <p:cNvPr id="12" name="文本框 11"/>
          <p:cNvSpPr txBox="1"/>
          <p:nvPr/>
        </p:nvSpPr>
        <p:spPr>
          <a:xfrm>
            <a:off x="435610" y="2701925"/>
            <a:ext cx="938530" cy="645160"/>
          </a:xfrm>
          <a:prstGeom prst="rect">
            <a:avLst/>
          </a:prstGeom>
          <a:noFill/>
        </p:spPr>
        <p:txBody>
          <a:bodyPr wrap="none" rtlCol="0" anchor="t">
            <a:spAutoFit/>
          </a:bodyPr>
          <a:lstStyle/>
          <a:p>
            <a:r>
              <a:rPr lang="en-US" altLang="zh-CN">
                <a:sym typeface="+mn-ea"/>
              </a:rPr>
              <a:t>   N=2</a:t>
            </a:r>
            <a:endParaRPr lang="en-US" altLang="zh-CN">
              <a:sym typeface="+mn-ea"/>
            </a:endParaRPr>
          </a:p>
          <a:p>
            <a:r>
              <a:rPr lang="en-US" altLang="zh-CN">
                <a:sym typeface="+mn-ea"/>
              </a:rPr>
              <a:t>fcut=10</a:t>
            </a:r>
            <a:endParaRPr lang="zh-CN" altLang="en-US"/>
          </a:p>
        </p:txBody>
      </p:sp>
      <p:sp>
        <p:nvSpPr>
          <p:cNvPr id="13" name="文本框 12"/>
          <p:cNvSpPr txBox="1"/>
          <p:nvPr/>
        </p:nvSpPr>
        <p:spPr>
          <a:xfrm>
            <a:off x="2998470" y="2701925"/>
            <a:ext cx="2540000" cy="645160"/>
          </a:xfrm>
          <a:prstGeom prst="rect">
            <a:avLst/>
          </a:prstGeom>
          <a:noFill/>
        </p:spPr>
        <p:txBody>
          <a:bodyPr wrap="square" rtlCol="0" anchor="t">
            <a:spAutoFit/>
          </a:bodyPr>
          <a:lstStyle/>
          <a:p>
            <a:r>
              <a:rPr lang="en-US" altLang="zh-CN">
                <a:sym typeface="+mn-ea"/>
              </a:rPr>
              <a:t>   N=2</a:t>
            </a:r>
            <a:endParaRPr lang="en-US" altLang="zh-CN">
              <a:sym typeface="+mn-ea"/>
            </a:endParaRPr>
          </a:p>
          <a:p>
            <a:r>
              <a:rPr lang="en-US" altLang="zh-CN">
                <a:sym typeface="+mn-ea"/>
              </a:rPr>
              <a:t>fcut=100</a:t>
            </a:r>
            <a:endParaRPr lang="zh-CN" altLang="en-US"/>
          </a:p>
        </p:txBody>
      </p:sp>
      <p:sp>
        <p:nvSpPr>
          <p:cNvPr id="14" name="文本框 13"/>
          <p:cNvSpPr txBox="1"/>
          <p:nvPr/>
        </p:nvSpPr>
        <p:spPr>
          <a:xfrm>
            <a:off x="5622925" y="2701925"/>
            <a:ext cx="2540000" cy="645160"/>
          </a:xfrm>
          <a:prstGeom prst="rect">
            <a:avLst/>
          </a:prstGeom>
          <a:noFill/>
        </p:spPr>
        <p:txBody>
          <a:bodyPr wrap="square" rtlCol="0" anchor="t">
            <a:spAutoFit/>
          </a:bodyPr>
          <a:lstStyle/>
          <a:p>
            <a:r>
              <a:rPr lang="en-US" altLang="zh-CN">
                <a:sym typeface="+mn-ea"/>
              </a:rPr>
              <a:t>   N=2</a:t>
            </a:r>
            <a:endParaRPr lang="en-US" altLang="zh-CN">
              <a:sym typeface="+mn-ea"/>
            </a:endParaRPr>
          </a:p>
          <a:p>
            <a:r>
              <a:rPr lang="en-US" altLang="zh-CN">
                <a:sym typeface="+mn-ea"/>
              </a:rPr>
              <a:t>fcut=200</a:t>
            </a:r>
            <a:endParaRPr lang="zh-CN" altLang="en-US"/>
          </a:p>
        </p:txBody>
      </p:sp>
      <p:sp>
        <p:nvSpPr>
          <p:cNvPr id="2" name="文本框 1"/>
          <p:cNvSpPr txBox="1"/>
          <p:nvPr/>
        </p:nvSpPr>
        <p:spPr>
          <a:xfrm>
            <a:off x="10635615" y="2701925"/>
            <a:ext cx="2540000" cy="645160"/>
          </a:xfrm>
          <a:prstGeom prst="rect">
            <a:avLst/>
          </a:prstGeom>
          <a:noFill/>
        </p:spPr>
        <p:txBody>
          <a:bodyPr wrap="square" rtlCol="0" anchor="t">
            <a:spAutoFit/>
          </a:bodyPr>
          <a:lstStyle/>
          <a:p>
            <a:r>
              <a:rPr lang="en-US" altLang="zh-CN">
                <a:sym typeface="+mn-ea"/>
              </a:rPr>
              <a:t>   N=2</a:t>
            </a:r>
            <a:endParaRPr lang="en-US" altLang="zh-CN">
              <a:sym typeface="+mn-ea"/>
            </a:endParaRPr>
          </a:p>
          <a:p>
            <a:r>
              <a:rPr lang="en-US" altLang="zh-CN">
                <a:sym typeface="+mn-ea"/>
              </a:rPr>
              <a:t>fcut=1000</a:t>
            </a:r>
            <a:endParaRPr lang="zh-CN" altLang="en-US"/>
          </a:p>
        </p:txBody>
      </p:sp>
      <p:sp>
        <p:nvSpPr>
          <p:cNvPr id="3" name="文本框 2"/>
          <p:cNvSpPr txBox="1"/>
          <p:nvPr/>
        </p:nvSpPr>
        <p:spPr>
          <a:xfrm>
            <a:off x="665480" y="4151630"/>
            <a:ext cx="10861040" cy="645160"/>
          </a:xfrm>
          <a:prstGeom prst="rect">
            <a:avLst/>
          </a:prstGeom>
          <a:noFill/>
        </p:spPr>
        <p:txBody>
          <a:bodyPr wrap="square" rtlCol="0" anchor="t">
            <a:spAutoFit/>
          </a:bodyPr>
          <a:lstStyle/>
          <a:p>
            <a:r>
              <a:rPr lang="zh-CN" altLang="en-US" dirty="0"/>
              <a:t>当截至频率增加时，我们听到的声音越来越低沉，也逐渐清晰，之后趋于稳定（</a:t>
            </a:r>
            <a:r>
              <a:rPr lang="en-US" altLang="zh-CN" dirty="0"/>
              <a:t>300Hz</a:t>
            </a:r>
            <a:r>
              <a:rPr lang="zh-CN" altLang="en-US" dirty="0"/>
              <a:t>左右）。当截止频率过大时，信号质量反而出现异样，但总体质量仍相对较好。</a:t>
            </a:r>
            <a:endParaRPr lang="zh-CN" altLang="en-US" dirty="0"/>
          </a:p>
        </p:txBody>
      </p:sp>
      <p:pic>
        <p:nvPicPr>
          <p:cNvPr id="4" name="project1 Task2 N=2 fcut=400">
            <a:hlinkClick r:id="" action="ppaction://media"/>
          </p:cNvPr>
          <p:cNvPicPr/>
          <p:nvPr>
            <a:audioFile r:link="rId10"/>
            <p:extLst>
              <p:ext uri="{DAA4B4D4-6D71-4841-9C94-3DE7FCFB9230}">
                <p14:media xmlns:p14="http://schemas.microsoft.com/office/powerpoint/2010/main" r:embed="rId11"/>
              </p:ext>
            </p:extLst>
          </p:nvPr>
        </p:nvPicPr>
        <p:blipFill>
          <a:blip r:embed="rId3"/>
          <a:stretch>
            <a:fillRect/>
          </a:stretch>
        </p:blipFill>
        <p:spPr>
          <a:xfrm>
            <a:off x="8443595" y="2202180"/>
            <a:ext cx="412750" cy="412750"/>
          </a:xfrm>
          <a:prstGeom prst="rect">
            <a:avLst/>
          </a:prstGeom>
        </p:spPr>
      </p:pic>
      <p:sp>
        <p:nvSpPr>
          <p:cNvPr id="5" name="文本框 4"/>
          <p:cNvSpPr txBox="1"/>
          <p:nvPr/>
        </p:nvSpPr>
        <p:spPr>
          <a:xfrm>
            <a:off x="8162925" y="2701925"/>
            <a:ext cx="2540000" cy="645160"/>
          </a:xfrm>
          <a:prstGeom prst="rect">
            <a:avLst/>
          </a:prstGeom>
          <a:noFill/>
        </p:spPr>
        <p:txBody>
          <a:bodyPr wrap="square" rtlCol="0" anchor="t">
            <a:spAutoFit/>
          </a:bodyPr>
          <a:lstStyle/>
          <a:p>
            <a:r>
              <a:rPr lang="en-US" altLang="zh-CN">
                <a:sym typeface="+mn-ea"/>
              </a:rPr>
              <a:t>   N=2</a:t>
            </a:r>
            <a:endParaRPr lang="en-US" altLang="zh-CN">
              <a:sym typeface="+mn-ea"/>
            </a:endParaRPr>
          </a:p>
          <a:p>
            <a:r>
              <a:rPr lang="en-US" altLang="zh-CN">
                <a:sym typeface="+mn-ea"/>
              </a:rPr>
              <a:t>fcut=400</a:t>
            </a:r>
            <a:endParaRPr lang="zh-CN" altLang="en-US"/>
          </a:p>
        </p:txBody>
      </p:sp>
      <p:pic>
        <p:nvPicPr>
          <p:cNvPr id="6" name="C_01_01(1)">
            <a:hlinkClick r:id="" action="ppaction://media"/>
          </p:cNvPr>
          <p:cNvPicPr/>
          <p:nvPr>
            <a:audioFile r:link="rId12"/>
            <p:extLst>
              <p:ext uri="{DAA4B4D4-6D71-4841-9C94-3DE7FCFB9230}">
                <p14:media xmlns:p14="http://schemas.microsoft.com/office/powerpoint/2010/main" r:embed="rId13"/>
              </p:ext>
            </p:extLst>
          </p:nvPr>
        </p:nvPicPr>
        <p:blipFill>
          <a:blip r:embed="rId3"/>
          <a:stretch>
            <a:fillRect/>
          </a:stretch>
        </p:blipFill>
        <p:spPr>
          <a:xfrm>
            <a:off x="161290" y="102235"/>
            <a:ext cx="412750" cy="412750"/>
          </a:xfrm>
          <a:prstGeom prst="rect">
            <a:avLst/>
          </a:prstGeom>
        </p:spPr>
      </p:pic>
      <p:pic>
        <p:nvPicPr>
          <p:cNvPr id="15" name="图片 14"/>
          <p:cNvPicPr>
            <a:picLocks noChangeAspect="1"/>
          </p:cNvPicPr>
          <p:nvPr/>
        </p:nvPicPr>
        <p:blipFill>
          <a:blip r:embed="rId14"/>
          <a:stretch>
            <a:fillRect/>
          </a:stretch>
        </p:blipFill>
        <p:spPr>
          <a:xfrm>
            <a:off x="207645" y="4796790"/>
            <a:ext cx="5330825" cy="1033145"/>
          </a:xfrm>
          <a:prstGeom prst="rect">
            <a:avLst/>
          </a:prstGeom>
        </p:spPr>
      </p:pic>
      <p:pic>
        <p:nvPicPr>
          <p:cNvPr id="16" name="图片 15"/>
          <p:cNvPicPr>
            <a:picLocks noChangeAspect="1"/>
          </p:cNvPicPr>
          <p:nvPr/>
        </p:nvPicPr>
        <p:blipFill>
          <a:blip r:embed="rId15"/>
          <a:stretch>
            <a:fillRect/>
          </a:stretch>
        </p:blipFill>
        <p:spPr>
          <a:xfrm>
            <a:off x="5538470" y="4797425"/>
            <a:ext cx="6424295" cy="1032510"/>
          </a:xfrm>
          <a:prstGeom prst="rect">
            <a:avLst/>
          </a:prstGeom>
        </p:spPr>
      </p:pic>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8"/>
                                        </p:tgtEl>
                                      </p:cBhvr>
                                    </p:cmd>
                                  </p:childTnLst>
                                </p:cTn>
                              </p:par>
                            </p:childTnLst>
                          </p:cTn>
                        </p:par>
                        <p:par>
                          <p:cTn id="7" fill="hold">
                            <p:stCondLst>
                              <p:cond delay="3500"/>
                            </p:stCondLst>
                            <p:childTnLst>
                              <p:par>
                                <p:cTn id="8" presetID="1" presetClass="mediacall" presetSubtype="0" fill="hold" nodeType="afterEffect">
                                  <p:stCondLst>
                                    <p:cond delay="0"/>
                                  </p:stCondLst>
                                  <p:childTnLst>
                                    <p:cmd type="call" cmd="playFrom(0.0)">
                                      <p:cBhvr additive="base">
                                        <p:cTn id="9" dur="3263" fill="hold"/>
                                        <p:tgtEl>
                                          <p:spTgt spid="9"/>
                                        </p:tgtEl>
                                      </p:cBhvr>
                                    </p:cmd>
                                  </p:childTnLst>
                                </p:cTn>
                              </p:par>
                            </p:childTnLst>
                          </p:cTn>
                        </p:par>
                        <p:par>
                          <p:cTn id="10" fill="hold">
                            <p:stCondLst>
                              <p:cond delay="7000"/>
                            </p:stCondLst>
                            <p:childTnLst>
                              <p:par>
                                <p:cTn id="11" presetID="1" presetClass="mediacall" presetSubtype="0" fill="hold" nodeType="afterEffect">
                                  <p:stCondLst>
                                    <p:cond delay="0"/>
                                  </p:stCondLst>
                                  <p:childTnLst>
                                    <p:cmd type="call" cmd="playFrom(0.0)">
                                      <p:cBhvr additive="base">
                                        <p:cTn id="12" dur="3263" fill="hold"/>
                                        <p:tgtEl>
                                          <p:spTgt spid="10"/>
                                        </p:tgtEl>
                                      </p:cBhvr>
                                    </p:cmd>
                                  </p:childTnLst>
                                </p:cTn>
                              </p:par>
                            </p:childTnLst>
                          </p:cTn>
                        </p:par>
                        <p:par>
                          <p:cTn id="13" fill="hold">
                            <p:stCondLst>
                              <p:cond delay="10500"/>
                            </p:stCondLst>
                            <p:childTnLst>
                              <p:par>
                                <p:cTn id="14" presetID="1" presetClass="mediacall" presetSubtype="0" fill="hold" nodeType="afterEffect">
                                  <p:stCondLst>
                                    <p:cond delay="0"/>
                                  </p:stCondLst>
                                  <p:childTnLst>
                                    <p:cmd type="call" cmd="playFrom(0.0)">
                                      <p:cBhvr additive="base">
                                        <p:cTn id="15" dur="3263" fill="hold"/>
                                        <p:tgtEl>
                                          <p:spTgt spid="11"/>
                                        </p:tgtEl>
                                      </p:cBhvr>
                                    </p:cmd>
                                  </p:childTnLst>
                                </p:cTn>
                              </p:par>
                            </p:childTnLst>
                          </p:cTn>
                        </p:par>
                        <p:par>
                          <p:cTn id="16" fill="hold">
                            <p:stCondLst>
                              <p:cond delay="14000"/>
                            </p:stCondLst>
                            <p:childTnLst>
                              <p:par>
                                <p:cTn id="17" presetID="1" presetClass="mediacall" presetSubtype="0" fill="hold" nodeType="afterEffect">
                                  <p:stCondLst>
                                    <p:cond delay="0"/>
                                  </p:stCondLst>
                                  <p:childTnLst>
                                    <p:cmd type="call" cmd="playFrom(0.0)">
                                      <p:cBhvr additive="base">
                                        <p:cTn id="18" dur="3263" fill="hold"/>
                                        <p:tgtEl>
                                          <p:spTgt spid="4"/>
                                        </p:tgtEl>
                                      </p:cBhvr>
                                    </p:cmd>
                                  </p:childTnLst>
                                </p:cTn>
                              </p:par>
                            </p:childTnLst>
                          </p:cTn>
                        </p:par>
                        <p:par>
                          <p:cTn id="19" fill="hold">
                            <p:stCondLst>
                              <p:cond delay="17500"/>
                            </p:stCondLst>
                            <p:childTnLst>
                              <p:par>
                                <p:cTn id="20" presetID="1" presetClass="mediacall" presetSubtype="0" fill="hold" nodeType="afterEffect">
                                  <p:stCondLst>
                                    <p:cond delay="0"/>
                                  </p:stCondLst>
                                  <p:childTnLst>
                                    <p:cmd type="call" cmd="playFrom(0.0)">
                                      <p:cBhvr additive="base">
                                        <p:cTn id="21" dur="32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2" fill="hold" display="1">
                  <p:stCondLst>
                    <p:cond delay="indefinite"/>
                  </p:stCondLst>
                  <p:endCondLst>
                    <p:cond evt="onStopAudio" delay="0">
                      <p:tgtEl>
                        <p:sldTgt/>
                      </p:tgtEl>
                    </p:cond>
                  </p:endCondLst>
                </p:cTn>
                <p:tgtEl>
                  <p:spTgt spid="8"/>
                </p:tgtEl>
              </p:cMediaNode>
            </p:audio>
            <p:audio>
              <p:cMediaNode>
                <p:cTn id="23" fill="hold" display="1">
                  <p:stCondLst>
                    <p:cond delay="indefinite"/>
                  </p:stCondLst>
                  <p:endCondLst>
                    <p:cond evt="onStopAudio" delay="0">
                      <p:tgtEl>
                        <p:sldTgt/>
                      </p:tgtEl>
                    </p:cond>
                  </p:endCondLst>
                </p:cTn>
                <p:tgtEl>
                  <p:spTgt spid="9"/>
                </p:tgtEl>
              </p:cMediaNode>
            </p:audio>
            <p:audio>
              <p:cMediaNode>
                <p:cTn id="24" fill="hold" display="1">
                  <p:stCondLst>
                    <p:cond delay="indefinite"/>
                  </p:stCondLst>
                  <p:endCondLst>
                    <p:cond evt="onStopAudio" delay="0">
                      <p:tgtEl>
                        <p:sldTgt/>
                      </p:tgtEl>
                    </p:cond>
                  </p:endCondLst>
                </p:cTn>
                <p:tgtEl>
                  <p:spTgt spid="10"/>
                </p:tgtEl>
              </p:cMediaNode>
            </p:audio>
            <p:audio>
              <p:cMediaNode>
                <p:cTn id="25" fill="hold" display="1">
                  <p:stCondLst>
                    <p:cond delay="indefinite"/>
                  </p:stCondLst>
                  <p:endCondLst>
                    <p:cond evt="onStopAudio" delay="0">
                      <p:tgtEl>
                        <p:sldTgt/>
                      </p:tgtEl>
                    </p:cond>
                  </p:endCondLst>
                </p:cTn>
                <p:tgtEl>
                  <p:spTgt spid="11"/>
                </p:tgtEl>
              </p:cMediaNode>
            </p:audio>
            <p:audio>
              <p:cMediaNode>
                <p:cTn id="26" fill="hold" display="1">
                  <p:stCondLst>
                    <p:cond delay="indefinite"/>
                  </p:stCondLst>
                  <p:endCondLst>
                    <p:cond evt="onStopAudio" delay="0">
                      <p:tgtEl>
                        <p:sldTgt/>
                      </p:tgtEl>
                    </p:cond>
                  </p:endCondLst>
                </p:cTn>
                <p:tgtEl>
                  <p:spTgt spid="4"/>
                </p:tgtEl>
              </p:cMediaNode>
            </p:audio>
            <p:audio>
              <p:cMediaNode>
                <p:cTn id="27" fill="hold" display="1">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roject1 Task3 N=2">
            <a:hlinkClick r:id="" action="ppaction://media"/>
          </p:cNvPr>
          <p:cNvPicPr>
            <a:picLocks noGrp="1" noChangeAspect="1"/>
          </p:cNvPicPr>
          <p:nvPr>
            <p:ph idx="1"/>
            <a:audioFile r:link="rId1"/>
            <p:extLst>
              <p:ext uri="{DAA4B4D4-6D71-4841-9C94-3DE7FCFB9230}">
                <p14:media xmlns:p14="http://schemas.microsoft.com/office/powerpoint/2010/main" r:embed="rId2"/>
              </p:ext>
            </p:extLst>
          </p:nvPr>
        </p:nvPicPr>
        <p:blipFill>
          <a:blip r:embed="rId3"/>
          <a:stretch>
            <a:fillRect/>
          </a:stretch>
        </p:blipFill>
        <p:spPr>
          <a:xfrm>
            <a:off x="777613" y="1730944"/>
            <a:ext cx="492125" cy="492125"/>
          </a:xfrm>
        </p:spPr>
      </p:pic>
      <p:pic>
        <p:nvPicPr>
          <p:cNvPr id="9" name="project1 Task3 N=4">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a:off x="2147950" y="1730943"/>
            <a:ext cx="492125" cy="492125"/>
          </a:xfrm>
          <a:prstGeom prst="rect">
            <a:avLst/>
          </a:prstGeom>
        </p:spPr>
      </p:pic>
      <p:pic>
        <p:nvPicPr>
          <p:cNvPr id="10" name="project1 Task3 N=6">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3"/>
          <a:stretch>
            <a:fillRect/>
          </a:stretch>
        </p:blipFill>
        <p:spPr>
          <a:xfrm>
            <a:off x="3550838" y="1730942"/>
            <a:ext cx="492125" cy="492125"/>
          </a:xfrm>
          <a:prstGeom prst="rect">
            <a:avLst/>
          </a:prstGeom>
        </p:spPr>
      </p:pic>
      <p:pic>
        <p:nvPicPr>
          <p:cNvPr id="12" name="project1 Task3 N=8">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a:blip r:embed="rId3"/>
          <a:stretch>
            <a:fillRect/>
          </a:stretch>
        </p:blipFill>
        <p:spPr>
          <a:xfrm>
            <a:off x="4775740" y="1693213"/>
            <a:ext cx="492125" cy="492125"/>
          </a:xfrm>
          <a:prstGeom prst="rect">
            <a:avLst/>
          </a:prstGeom>
        </p:spPr>
      </p:pic>
      <p:pic>
        <p:nvPicPr>
          <p:cNvPr id="13" name="project1 Task3 N=16">
            <a:hlinkClick r:id="" action="ppaction://media"/>
          </p:cNvPr>
          <p:cNvPicPr>
            <a:picLocks noChangeAspect="1"/>
          </p:cNvPicPr>
          <p:nvPr>
            <a:audioFile r:link="rId10"/>
            <p:extLst>
              <p:ext uri="{DAA4B4D4-6D71-4841-9C94-3DE7FCFB9230}">
                <p14:media xmlns:p14="http://schemas.microsoft.com/office/powerpoint/2010/main" r:embed="rId11"/>
              </p:ext>
            </p:extLst>
          </p:nvPr>
        </p:nvPicPr>
        <p:blipFill>
          <a:blip r:embed="rId3"/>
          <a:stretch>
            <a:fillRect/>
          </a:stretch>
        </p:blipFill>
        <p:spPr>
          <a:xfrm>
            <a:off x="6113674" y="1730942"/>
            <a:ext cx="492125" cy="492125"/>
          </a:xfrm>
          <a:prstGeom prst="rect">
            <a:avLst/>
          </a:prstGeom>
        </p:spPr>
      </p:pic>
      <p:sp>
        <p:nvSpPr>
          <p:cNvPr id="15" name="文本框 14"/>
          <p:cNvSpPr txBox="1"/>
          <p:nvPr/>
        </p:nvSpPr>
        <p:spPr>
          <a:xfrm>
            <a:off x="523783" y="2414726"/>
            <a:ext cx="11532093" cy="369332"/>
          </a:xfrm>
          <a:prstGeom prst="rect">
            <a:avLst/>
          </a:prstGeom>
          <a:noFill/>
        </p:spPr>
        <p:txBody>
          <a:bodyPr wrap="square" rtlCol="0">
            <a:spAutoFit/>
          </a:bodyPr>
          <a:lstStyle/>
          <a:p>
            <a:r>
              <a:rPr lang="en-US" altLang="zh-CN" dirty="0"/>
              <a:t> N = 2	         N = 4             N = 6           N = 8            N = 16               N = 80                 </a:t>
            </a:r>
            <a:r>
              <a:rPr lang="zh-CN" altLang="en-US" dirty="0"/>
              <a:t>Ｎ </a:t>
            </a:r>
            <a:r>
              <a:rPr lang="en-US" altLang="zh-CN" dirty="0"/>
              <a:t>= 100</a:t>
            </a:r>
            <a:endParaRPr lang="zh-CN" altLang="en-US" dirty="0"/>
          </a:p>
        </p:txBody>
      </p:sp>
      <p:pic>
        <p:nvPicPr>
          <p:cNvPr id="19" name="project1 Task3 N 100">
            <a:hlinkClick r:id="" action="ppaction://media"/>
          </p:cNvPr>
          <p:cNvPicPr>
            <a:picLocks noChangeAspect="1"/>
          </p:cNvPicPr>
          <p:nvPr>
            <a:audioFile r:link="rId12"/>
            <p:extLst>
              <p:ext uri="{DAA4B4D4-6D71-4841-9C94-3DE7FCFB9230}">
                <p14:media xmlns:p14="http://schemas.microsoft.com/office/powerpoint/2010/main" r:embed="rId13"/>
              </p:ext>
            </p:extLst>
          </p:nvPr>
        </p:nvPicPr>
        <p:blipFill>
          <a:blip r:embed="rId3"/>
          <a:stretch>
            <a:fillRect/>
          </a:stretch>
        </p:blipFill>
        <p:spPr>
          <a:xfrm>
            <a:off x="9584072" y="1618300"/>
            <a:ext cx="492125" cy="492125"/>
          </a:xfrm>
          <a:prstGeom prst="rect">
            <a:avLst/>
          </a:prstGeom>
        </p:spPr>
      </p:pic>
      <p:pic>
        <p:nvPicPr>
          <p:cNvPr id="20" name="project1 Task3 N 80">
            <a:hlinkClick r:id="" action="ppaction://media"/>
          </p:cNvPr>
          <p:cNvPicPr>
            <a:picLocks noChangeAspect="1"/>
          </p:cNvPicPr>
          <p:nvPr>
            <a:audioFile r:link="rId14"/>
            <p:extLst>
              <p:ext uri="{DAA4B4D4-6D71-4841-9C94-3DE7FCFB9230}">
                <p14:media xmlns:p14="http://schemas.microsoft.com/office/powerpoint/2010/main" r:embed="rId15"/>
              </p:ext>
            </p:extLst>
          </p:nvPr>
        </p:nvPicPr>
        <p:blipFill>
          <a:blip r:embed="rId3"/>
          <a:stretch>
            <a:fillRect/>
          </a:stretch>
        </p:blipFill>
        <p:spPr>
          <a:xfrm>
            <a:off x="7754013" y="1643491"/>
            <a:ext cx="492125" cy="492125"/>
          </a:xfrm>
          <a:prstGeom prst="rect">
            <a:avLst/>
          </a:prstGeom>
        </p:spPr>
      </p:pic>
      <p:sp>
        <p:nvSpPr>
          <p:cNvPr id="21" name="文本框 20"/>
          <p:cNvSpPr txBox="1"/>
          <p:nvPr/>
        </p:nvSpPr>
        <p:spPr>
          <a:xfrm>
            <a:off x="443882" y="3311371"/>
            <a:ext cx="11611993" cy="369332"/>
          </a:xfrm>
          <a:prstGeom prst="rect">
            <a:avLst/>
          </a:prstGeom>
          <a:noFill/>
        </p:spPr>
        <p:txBody>
          <a:bodyPr wrap="square" rtlCol="0">
            <a:spAutoFit/>
          </a:bodyPr>
          <a:lstStyle/>
          <a:p>
            <a:r>
              <a:rPr lang="zh-CN" altLang="en-US" dirty="0"/>
              <a:t>可以发现在信噪比很低（</a:t>
            </a:r>
            <a:r>
              <a:rPr lang="en-US" altLang="zh-CN" dirty="0"/>
              <a:t>-5db</a:t>
            </a:r>
            <a:r>
              <a:rPr lang="zh-CN" altLang="en-US" dirty="0"/>
              <a:t>）的时候同样的Ｎ相比　</a:t>
            </a:r>
            <a:r>
              <a:rPr lang="en-US" altLang="zh-CN" dirty="0"/>
              <a:t>task1</a:t>
            </a:r>
            <a:r>
              <a:rPr lang="zh-CN" altLang="en-US" dirty="0"/>
              <a:t>中的结果有更明显的噪声，语音的可识别性不如</a:t>
            </a:r>
            <a:r>
              <a:rPr lang="en-US" altLang="zh-CN" dirty="0"/>
              <a:t>task1.</a:t>
            </a:r>
            <a:endParaRPr lang="zh-CN" altLang="en-US" dirty="0"/>
          </a:p>
        </p:txBody>
      </p:sp>
      <p:sp>
        <p:nvSpPr>
          <p:cNvPr id="14" name="文本框 13"/>
          <p:cNvSpPr txBox="1"/>
          <p:nvPr/>
        </p:nvSpPr>
        <p:spPr>
          <a:xfrm>
            <a:off x="4489630" y="388363"/>
            <a:ext cx="3326552" cy="584775"/>
          </a:xfrm>
          <a:prstGeom prst="rect">
            <a:avLst/>
          </a:prstGeom>
          <a:noFill/>
        </p:spPr>
        <p:txBody>
          <a:bodyPr wrap="none" rtlCol="0" anchor="t">
            <a:spAutoFit/>
          </a:bodyPr>
          <a:lstStyle/>
          <a:p>
            <a:r>
              <a:rPr lang="en-US" altLang="zh-CN" sz="3200" b="1" dirty="0">
                <a:solidFill>
                  <a:srgbClr val="3563A8"/>
                </a:solidFill>
                <a:sym typeface="+mn-ea"/>
              </a:rPr>
              <a:t>Project tasks - 3</a:t>
            </a:r>
            <a:endParaRPr lang="zh-CN" altLang="en-US" sz="3200" b="1" dirty="0">
              <a:solidFill>
                <a:srgbClr val="3563A8"/>
              </a:solidFill>
            </a:endParaRPr>
          </a:p>
        </p:txBody>
      </p:sp>
      <p:grpSp>
        <p:nvGrpSpPr>
          <p:cNvPr id="16" name="组合 15"/>
          <p:cNvGrpSpPr/>
          <p:nvPr/>
        </p:nvGrpSpPr>
        <p:grpSpPr>
          <a:xfrm>
            <a:off x="92656" y="117332"/>
            <a:ext cx="1728481" cy="320040"/>
            <a:chOff x="935936" y="147812"/>
            <a:chExt cx="1728481" cy="320040"/>
          </a:xfrm>
        </p:grpSpPr>
        <p:cxnSp>
          <p:nvCxnSpPr>
            <p:cNvPr id="17" name="直接连接符 16"/>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35936" y="190853"/>
              <a:ext cx="650947" cy="276999"/>
            </a:xfrm>
            <a:prstGeom prst="rect">
              <a:avLst/>
            </a:prstGeom>
            <a:noFill/>
          </p:spPr>
          <p:txBody>
            <a:bodyPr wrap="none" rtlCol="0">
              <a:spAutoFit/>
            </a:bodyPr>
            <a:lstStyle/>
            <a:p>
              <a:r>
                <a:rPr lang="zh-CN" altLang="en-US" sz="1200" dirty="0">
                  <a:solidFill>
                    <a:srgbClr val="3563A8"/>
                  </a:solidFill>
                  <a:latin typeface="+mj-lt"/>
                  <a:ea typeface="Arial Unicode MS" panose="020B0604020202020204" pitchFamily="34" charset="-122"/>
                  <a:cs typeface="Arial Unicode MS" panose="020B0604020202020204" pitchFamily="34" charset="-122"/>
                </a:rPr>
                <a:t>第</a:t>
              </a:r>
              <a:r>
                <a:rPr lang="en-US" altLang="zh-CN" sz="1200" dirty="0">
                  <a:solidFill>
                    <a:srgbClr val="3563A8"/>
                  </a:solidFill>
                  <a:latin typeface="+mj-lt"/>
                  <a:ea typeface="Arial Unicode MS" panose="020B0604020202020204" pitchFamily="34" charset="-122"/>
                  <a:cs typeface="Arial Unicode MS" panose="020B0604020202020204" pitchFamily="34" charset="-122"/>
                </a:rPr>
                <a:t>11</a:t>
              </a:r>
              <a:r>
                <a:rPr lang="zh-CN" altLang="en-US" sz="1200" dirty="0">
                  <a:solidFill>
                    <a:srgbClr val="3563A8"/>
                  </a:solidFill>
                  <a:latin typeface="+mj-lt"/>
                  <a:ea typeface="Arial Unicode MS" panose="020B0604020202020204" pitchFamily="34" charset="-122"/>
                  <a:cs typeface="Arial Unicode MS" panose="020B0604020202020204" pitchFamily="34" charset="-122"/>
                </a:rPr>
                <a:t>组</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22" name="文本框 21"/>
            <p:cNvSpPr txBox="1"/>
            <p:nvPr/>
          </p:nvSpPr>
          <p:spPr>
            <a:xfrm>
              <a:off x="1636572" y="169333"/>
              <a:ext cx="102784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presentation</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63"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263"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263" fill="hold"/>
                                        <p:tgtEl>
                                          <p:spTgt spid="12"/>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263" fill="hold"/>
                                        <p:tgtEl>
                                          <p:spTgt spid="13"/>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263" fill="hold"/>
                                        <p:tgtEl>
                                          <p:spTgt spid="1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263"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7"/>
                </p:tgtEl>
              </p:cMediaNode>
            </p:audio>
            <p:audio>
              <p:cMediaNode vol="80000">
                <p:cTn id="32" fill="hold" display="0">
                  <p:stCondLst>
                    <p:cond delay="indefinite"/>
                  </p:stCondLst>
                  <p:endCondLst>
                    <p:cond evt="onStopAudio" delay="0">
                      <p:tgtEl>
                        <p:sldTgt/>
                      </p:tgtEl>
                    </p:cond>
                  </p:endCondLst>
                </p:cTn>
                <p:tgtEl>
                  <p:spTgt spid="9"/>
                </p:tgtEl>
              </p:cMediaNode>
            </p:audio>
            <p:audio>
              <p:cMediaNode vol="80000">
                <p:cTn id="33" fill="hold" display="0">
                  <p:stCondLst>
                    <p:cond delay="indefinite"/>
                  </p:stCondLst>
                  <p:endCondLst>
                    <p:cond evt="onStopAudio" delay="0">
                      <p:tgtEl>
                        <p:sldTgt/>
                      </p:tgtEl>
                    </p:cond>
                  </p:endCondLst>
                </p:cTn>
                <p:tgtEl>
                  <p:spTgt spid="10"/>
                </p:tgtEl>
              </p:cMediaNode>
            </p:audio>
            <p:audio>
              <p:cMediaNode vol="80000">
                <p:cTn id="34" fill="hold" display="0">
                  <p:stCondLst>
                    <p:cond delay="indefinite"/>
                  </p:stCondLst>
                  <p:endCondLst>
                    <p:cond evt="onStopAudio" delay="0">
                      <p:tgtEl>
                        <p:sldTgt/>
                      </p:tgtEl>
                    </p:cond>
                  </p:endCondLst>
                </p:cTn>
                <p:tgtEl>
                  <p:spTgt spid="12"/>
                </p:tgtEl>
              </p:cMediaNode>
            </p:audio>
            <p:audio>
              <p:cMediaNode vol="80000">
                <p:cTn id="35" fill="hold" display="0">
                  <p:stCondLst>
                    <p:cond delay="indefinite"/>
                  </p:stCondLst>
                  <p:endCondLst>
                    <p:cond evt="onStopAudio" delay="0">
                      <p:tgtEl>
                        <p:sldTgt/>
                      </p:tgtEl>
                    </p:cond>
                  </p:endCondLst>
                </p:cTn>
                <p:tgtEl>
                  <p:spTgt spid="13"/>
                </p:tgtEl>
              </p:cMediaNode>
            </p:audio>
            <p:audio>
              <p:cMediaNode vol="80000">
                <p:cTn id="36" fill="hold" display="0">
                  <p:stCondLst>
                    <p:cond delay="indefinite"/>
                  </p:stCondLst>
                  <p:endCondLst>
                    <p:cond evt="onStopAudio" delay="0">
                      <p:tgtEl>
                        <p:sldTgt/>
                      </p:tgtEl>
                    </p:cond>
                  </p:endCondLst>
                </p:cTn>
                <p:tgtEl>
                  <p:spTgt spid="19"/>
                </p:tgtEl>
              </p:cMediaNode>
            </p:audio>
            <p:audio>
              <p:cMediaNode vol="80000">
                <p:cTn id="37" fill="hold" display="0">
                  <p:stCondLst>
                    <p:cond delay="indefinite"/>
                  </p:stCondLst>
                  <p:endCondLst>
                    <p:cond evt="onStopAudio" delay="0">
                      <p:tgtEl>
                        <p:sldTgt/>
                      </p:tgtEl>
                    </p:cond>
                  </p:endCondLst>
                </p:cTn>
                <p:tgtEl>
                  <p:spTgt spid="2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olidFill>
                  <a:sysClr val="windowText" lastClr="000000"/>
                </a:solidFill>
                <a:latin typeface="等线 Light" panose="02010600030101010101" charset="-122"/>
                <a:cs typeface="+mn-ea"/>
                <a:sym typeface="+mn-ea"/>
              </a:rPr>
              <a:t>Project tasks -3</a:t>
            </a:r>
            <a:br>
              <a:rPr lang="zh-CN" altLang="en-US" dirty="0"/>
            </a:b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1"/>
            <a:ext cx="4805680" cy="3602887"/>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 y="3352800"/>
            <a:ext cx="4805681" cy="360288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121" y="0"/>
            <a:ext cx="5000625" cy="3749040"/>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834" y="3498954"/>
            <a:ext cx="4696206" cy="3520813"/>
          </a:xfrm>
          <a:prstGeom prst="rect">
            <a:avLst/>
          </a:prstGeom>
        </p:spPr>
      </p:pic>
      <p:pic>
        <p:nvPicPr>
          <p:cNvPr id="23" name="project1 Task3 N=2">
            <a:hlinkClick r:id="" action="ppaction://media"/>
          </p:cNvPr>
          <p:cNvPicPr>
            <a:picLocks noGrp="1" noChangeAspect="1"/>
          </p:cNvPicPr>
          <p:nvPr>
            <p:ph idx="1"/>
            <a:audioFile r:link="rId5"/>
            <p:extLst>
              <p:ext uri="{DAA4B4D4-6D71-4841-9C94-3DE7FCFB9230}">
                <p14:media xmlns:p14="http://schemas.microsoft.com/office/powerpoint/2010/main" r:embed="rId6"/>
              </p:ext>
            </p:extLst>
          </p:nvPr>
        </p:nvPicPr>
        <p:blipFill>
          <a:blip r:embed="rId7"/>
          <a:stretch>
            <a:fillRect/>
          </a:stretch>
        </p:blipFill>
        <p:spPr>
          <a:xfrm>
            <a:off x="116275" y="3142801"/>
            <a:ext cx="492125" cy="492125"/>
          </a:xfrm>
        </p:spPr>
      </p:pic>
      <p:pic>
        <p:nvPicPr>
          <p:cNvPr id="26" name="project1 Task3 N=8">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a:blip r:embed="rId7"/>
          <a:stretch>
            <a:fillRect/>
          </a:stretch>
        </p:blipFill>
        <p:spPr>
          <a:xfrm>
            <a:off x="9244331" y="6356853"/>
            <a:ext cx="492125" cy="492125"/>
          </a:xfrm>
          <a:prstGeom prst="rect">
            <a:avLst/>
          </a:prstGeom>
        </p:spPr>
      </p:pic>
      <p:sp>
        <p:nvSpPr>
          <p:cNvPr id="27" name="文本框 26"/>
          <p:cNvSpPr txBox="1"/>
          <p:nvPr/>
        </p:nvSpPr>
        <p:spPr>
          <a:xfrm>
            <a:off x="503463" y="3229530"/>
            <a:ext cx="868137" cy="369332"/>
          </a:xfrm>
          <a:prstGeom prst="rect">
            <a:avLst/>
          </a:prstGeom>
          <a:noFill/>
        </p:spPr>
        <p:txBody>
          <a:bodyPr wrap="square" rtlCol="0">
            <a:spAutoFit/>
          </a:bodyPr>
          <a:lstStyle/>
          <a:p>
            <a:r>
              <a:rPr lang="en-US" altLang="zh-CN" dirty="0"/>
              <a:t> N = 2</a:t>
            </a:r>
            <a:endParaRPr lang="zh-CN" altLang="en-US" dirty="0"/>
          </a:p>
        </p:txBody>
      </p:sp>
      <p:sp>
        <p:nvSpPr>
          <p:cNvPr id="28" name="文本框 27"/>
          <p:cNvSpPr txBox="1"/>
          <p:nvPr/>
        </p:nvSpPr>
        <p:spPr>
          <a:xfrm>
            <a:off x="9782811" y="3414196"/>
            <a:ext cx="868137" cy="369332"/>
          </a:xfrm>
          <a:prstGeom prst="rect">
            <a:avLst/>
          </a:prstGeom>
          <a:noFill/>
        </p:spPr>
        <p:txBody>
          <a:bodyPr wrap="square" rtlCol="0">
            <a:spAutoFit/>
          </a:bodyPr>
          <a:lstStyle/>
          <a:p>
            <a:r>
              <a:rPr lang="en-US" altLang="zh-CN" dirty="0"/>
              <a:t> N = 4</a:t>
            </a:r>
            <a:endParaRPr lang="zh-CN" altLang="en-US" dirty="0"/>
          </a:p>
        </p:txBody>
      </p:sp>
      <p:pic>
        <p:nvPicPr>
          <p:cNvPr id="29" name="project1 Task3 N=4">
            <a:hlinkClick r:id="" action="ppaction://media"/>
          </p:cNvPr>
          <p:cNvPicPr>
            <a:picLocks noChangeAspect="1"/>
          </p:cNvPicPr>
          <p:nvPr>
            <a:audioFile r:link="rId10"/>
            <p:extLst>
              <p:ext uri="{DAA4B4D4-6D71-4841-9C94-3DE7FCFB9230}">
                <p14:media xmlns:p14="http://schemas.microsoft.com/office/powerpoint/2010/main" r:embed="rId11"/>
              </p:ext>
            </p:extLst>
          </p:nvPr>
        </p:nvPicPr>
        <p:blipFill>
          <a:blip r:embed="rId7"/>
          <a:stretch>
            <a:fillRect/>
          </a:stretch>
        </p:blipFill>
        <p:spPr>
          <a:xfrm>
            <a:off x="9337040" y="3352800"/>
            <a:ext cx="492125" cy="492125"/>
          </a:xfrm>
          <a:prstGeom prst="rect">
            <a:avLst/>
          </a:prstGeom>
        </p:spPr>
      </p:pic>
      <p:pic>
        <p:nvPicPr>
          <p:cNvPr id="30" name="project1 Task3 N=6">
            <a:hlinkClick r:id="" action="ppaction://media"/>
          </p:cNvPr>
          <p:cNvPicPr>
            <a:picLocks noChangeAspect="1"/>
          </p:cNvPicPr>
          <p:nvPr>
            <a:audioFile r:link="rId12"/>
            <p:extLst>
              <p:ext uri="{DAA4B4D4-6D71-4841-9C94-3DE7FCFB9230}">
                <p14:media xmlns:p14="http://schemas.microsoft.com/office/powerpoint/2010/main" r:embed="rId13"/>
              </p:ext>
            </p:extLst>
          </p:nvPr>
        </p:nvPicPr>
        <p:blipFill>
          <a:blip r:embed="rId7"/>
          <a:stretch>
            <a:fillRect/>
          </a:stretch>
        </p:blipFill>
        <p:spPr>
          <a:xfrm>
            <a:off x="199897" y="6417813"/>
            <a:ext cx="492125" cy="492125"/>
          </a:xfrm>
          <a:prstGeom prst="rect">
            <a:avLst/>
          </a:prstGeom>
        </p:spPr>
      </p:pic>
      <p:sp>
        <p:nvSpPr>
          <p:cNvPr id="31" name="文本框 30"/>
          <p:cNvSpPr txBox="1"/>
          <p:nvPr/>
        </p:nvSpPr>
        <p:spPr>
          <a:xfrm>
            <a:off x="692022" y="6540606"/>
            <a:ext cx="868137" cy="369332"/>
          </a:xfrm>
          <a:prstGeom prst="rect">
            <a:avLst/>
          </a:prstGeom>
          <a:noFill/>
        </p:spPr>
        <p:txBody>
          <a:bodyPr wrap="square" rtlCol="0">
            <a:spAutoFit/>
          </a:bodyPr>
          <a:lstStyle/>
          <a:p>
            <a:r>
              <a:rPr lang="en-US" altLang="zh-CN" dirty="0"/>
              <a:t> N = 6</a:t>
            </a:r>
            <a:endParaRPr lang="zh-CN" altLang="en-US" dirty="0"/>
          </a:p>
        </p:txBody>
      </p:sp>
      <p:sp>
        <p:nvSpPr>
          <p:cNvPr id="32" name="文本框 31"/>
          <p:cNvSpPr txBox="1"/>
          <p:nvPr/>
        </p:nvSpPr>
        <p:spPr>
          <a:xfrm>
            <a:off x="9643746" y="6389450"/>
            <a:ext cx="868137" cy="369332"/>
          </a:xfrm>
          <a:prstGeom prst="rect">
            <a:avLst/>
          </a:prstGeom>
          <a:noFill/>
        </p:spPr>
        <p:txBody>
          <a:bodyPr wrap="square" rtlCol="0">
            <a:spAutoFit/>
          </a:bodyPr>
          <a:lstStyle/>
          <a:p>
            <a:r>
              <a:rPr lang="en-US" altLang="zh-CN" dirty="0"/>
              <a:t> N = 8</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63" fill="hold"/>
                                        <p:tgtEl>
                                          <p:spTgt spid="2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263" fill="hold"/>
                                        <p:tgtEl>
                                          <p:spTgt spid="2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263"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3"/>
                </p:tgtEl>
              </p:cMediaNode>
            </p:audio>
            <p:audio>
              <p:cMediaNode vol="80000">
                <p:cTn id="20" fill="hold" display="0">
                  <p:stCondLst>
                    <p:cond delay="indefinite"/>
                  </p:stCondLst>
                  <p:endCondLst>
                    <p:cond evt="onStopAudio" delay="0">
                      <p:tgtEl>
                        <p:sldTgt/>
                      </p:tgtEl>
                    </p:cond>
                  </p:endCondLst>
                </p:cTn>
                <p:tgtEl>
                  <p:spTgt spid="26"/>
                </p:tgtEl>
              </p:cMediaNode>
            </p:audio>
            <p:audio>
              <p:cMediaNode vol="80000">
                <p:cTn id="21" fill="hold" display="0">
                  <p:stCondLst>
                    <p:cond delay="indefinite"/>
                  </p:stCondLst>
                  <p:endCondLst>
                    <p:cond evt="onStopAudio" delay="0">
                      <p:tgtEl>
                        <p:sldTgt/>
                      </p:tgtEl>
                    </p:cond>
                  </p:endCondLst>
                </p:cTn>
                <p:tgtEl>
                  <p:spTgt spid="29"/>
                </p:tgtEl>
              </p:cMediaNode>
            </p:audio>
            <p:audio>
              <p:cMediaNode vol="80000">
                <p:cTn id="22" fill="hold" display="0">
                  <p:stCondLst>
                    <p:cond delay="indefinite"/>
                  </p:stCondLst>
                  <p:endCondLst>
                    <p:cond evt="onStopAudio" delay="0">
                      <p:tgtEl>
                        <p:sldTgt/>
                      </p:tgtEl>
                    </p:cond>
                  </p:endCondLst>
                </p:cTn>
                <p:tgtEl>
                  <p:spTgt spid="3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1 Task4 fcut=20Hz">
            <a:hlinkClick r:id="" action="ppaction://media"/>
          </p:cNvPr>
          <p:cNvPicPr>
            <a:picLocks noGrp="1" noChangeAspect="1"/>
          </p:cNvPicPr>
          <p:nvPr>
            <p:ph idx="1"/>
            <a:audioFile r:link="rId1"/>
            <p:extLst>
              <p:ext uri="{DAA4B4D4-6D71-4841-9C94-3DE7FCFB9230}">
                <p14:media xmlns:p14="http://schemas.microsoft.com/office/powerpoint/2010/main" r:embed="rId2"/>
              </p:ext>
            </p:extLst>
          </p:nvPr>
        </p:nvPicPr>
        <p:blipFill>
          <a:blip r:embed="rId3"/>
          <a:stretch>
            <a:fillRect/>
          </a:stretch>
        </p:blipFill>
        <p:spPr>
          <a:xfrm>
            <a:off x="1248130" y="1742197"/>
            <a:ext cx="492125" cy="492125"/>
          </a:xfrm>
        </p:spPr>
      </p:pic>
      <p:pic>
        <p:nvPicPr>
          <p:cNvPr id="5" name="project1 Task4 fcut=50Hz">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a:off x="3439278" y="1742194"/>
            <a:ext cx="492125" cy="492125"/>
          </a:xfrm>
          <a:prstGeom prst="rect">
            <a:avLst/>
          </a:prstGeom>
        </p:spPr>
      </p:pic>
      <p:pic>
        <p:nvPicPr>
          <p:cNvPr id="6" name="project1 Task4 fcut=100Hz">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3"/>
          <a:stretch>
            <a:fillRect/>
          </a:stretch>
        </p:blipFill>
        <p:spPr>
          <a:xfrm>
            <a:off x="5630426" y="1742196"/>
            <a:ext cx="492125" cy="492125"/>
          </a:xfrm>
          <a:prstGeom prst="rect">
            <a:avLst/>
          </a:prstGeom>
        </p:spPr>
      </p:pic>
      <p:pic>
        <p:nvPicPr>
          <p:cNvPr id="7" name="project1 Task4 fcut=400Hz">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a:blip r:embed="rId3"/>
          <a:stretch>
            <a:fillRect/>
          </a:stretch>
        </p:blipFill>
        <p:spPr>
          <a:xfrm>
            <a:off x="7927313" y="1742195"/>
            <a:ext cx="492125" cy="492125"/>
          </a:xfrm>
          <a:prstGeom prst="rect">
            <a:avLst/>
          </a:prstGeom>
        </p:spPr>
      </p:pic>
      <p:sp>
        <p:nvSpPr>
          <p:cNvPr id="8" name="文本框 7"/>
          <p:cNvSpPr txBox="1"/>
          <p:nvPr/>
        </p:nvSpPr>
        <p:spPr>
          <a:xfrm>
            <a:off x="550416" y="2459115"/>
            <a:ext cx="10697592" cy="369332"/>
          </a:xfrm>
          <a:prstGeom prst="rect">
            <a:avLst/>
          </a:prstGeom>
          <a:noFill/>
        </p:spPr>
        <p:txBody>
          <a:bodyPr wrap="square" rtlCol="0">
            <a:spAutoFit/>
          </a:bodyPr>
          <a:lstStyle/>
          <a:p>
            <a:r>
              <a:rPr lang="en-US" altLang="zh-CN" dirty="0"/>
              <a:t>    </a:t>
            </a:r>
            <a:r>
              <a:rPr lang="en-US" altLang="zh-CN" dirty="0" err="1"/>
              <a:t>fcut</a:t>
            </a:r>
            <a:r>
              <a:rPr lang="en-US" altLang="zh-CN" dirty="0"/>
              <a:t> = 20 Hz            </a:t>
            </a:r>
            <a:r>
              <a:rPr lang="en-US" altLang="zh-CN" dirty="0" err="1"/>
              <a:t>fcut</a:t>
            </a:r>
            <a:r>
              <a:rPr lang="en-US" altLang="zh-CN" dirty="0"/>
              <a:t> = 50Hz                    </a:t>
            </a:r>
            <a:r>
              <a:rPr lang="en-US" altLang="zh-CN" dirty="0" err="1"/>
              <a:t>fcut</a:t>
            </a:r>
            <a:r>
              <a:rPr lang="en-US" altLang="zh-CN" dirty="0"/>
              <a:t> = 100 Hz              </a:t>
            </a:r>
            <a:r>
              <a:rPr lang="en-US" altLang="zh-CN" dirty="0" err="1"/>
              <a:t>fcut</a:t>
            </a:r>
            <a:r>
              <a:rPr lang="en-US" altLang="zh-CN" dirty="0"/>
              <a:t> = 400 Hz       </a:t>
            </a:r>
            <a:endParaRPr lang="zh-CN" altLang="en-US" dirty="0"/>
          </a:p>
        </p:txBody>
      </p:sp>
      <p:sp>
        <p:nvSpPr>
          <p:cNvPr id="9" name="文本框 8"/>
          <p:cNvSpPr txBox="1"/>
          <p:nvPr/>
        </p:nvSpPr>
        <p:spPr>
          <a:xfrm>
            <a:off x="382858" y="3643376"/>
            <a:ext cx="11194742" cy="923330"/>
          </a:xfrm>
          <a:prstGeom prst="rect">
            <a:avLst/>
          </a:prstGeom>
          <a:noFill/>
        </p:spPr>
        <p:txBody>
          <a:bodyPr wrap="square" rtlCol="0">
            <a:spAutoFit/>
          </a:bodyPr>
          <a:lstStyle/>
          <a:p>
            <a:r>
              <a:rPr lang="zh-CN" altLang="en-US" dirty="0"/>
              <a:t>信噪比很低的情况下，如果 Ｎ设定为一个较小的值（本题中</a:t>
            </a:r>
            <a:r>
              <a:rPr lang="en-US" altLang="zh-CN" dirty="0"/>
              <a:t>N = </a:t>
            </a:r>
            <a:r>
              <a:rPr lang="zh-CN" altLang="en-US" dirty="0"/>
              <a:t>６），在改变低通滤波器的截止频率时候，即使设置</a:t>
            </a:r>
            <a:r>
              <a:rPr lang="en-US" altLang="zh-CN" dirty="0" err="1"/>
              <a:t>fcut</a:t>
            </a:r>
            <a:r>
              <a:rPr lang="zh-CN" altLang="en-US"/>
              <a:t>比较大也很难得到理想的语音信号。最后的声音听起来主要是比较高频的底噪（受到最后乘的正弦信号的频率影响），提取包络也无法得到理想的语音信息了。</a:t>
            </a:r>
            <a:endParaRPr lang="zh-CN" altLang="en-US" dirty="0"/>
          </a:p>
        </p:txBody>
      </p:sp>
      <p:sp>
        <p:nvSpPr>
          <p:cNvPr id="11" name="文本框 10"/>
          <p:cNvSpPr txBox="1"/>
          <p:nvPr/>
        </p:nvSpPr>
        <p:spPr>
          <a:xfrm>
            <a:off x="382858" y="3222594"/>
            <a:ext cx="11113725" cy="369332"/>
          </a:xfrm>
          <a:prstGeom prst="rect">
            <a:avLst/>
          </a:prstGeom>
          <a:noFill/>
        </p:spPr>
        <p:txBody>
          <a:bodyPr wrap="square" rtlCol="0">
            <a:spAutoFit/>
          </a:bodyPr>
          <a:lstStyle/>
          <a:p>
            <a:r>
              <a:rPr lang="zh-CN" altLang="en-US" dirty="0"/>
              <a:t>在截止频率设置为</a:t>
            </a:r>
            <a:r>
              <a:rPr lang="en-US" altLang="zh-CN" dirty="0"/>
              <a:t>400Hz</a:t>
            </a:r>
            <a:r>
              <a:rPr lang="zh-CN" altLang="en-US" dirty="0"/>
              <a:t>的时候能隐约听见语音，但是无法识别内容。</a:t>
            </a:r>
            <a:endParaRPr lang="zh-CN" altLang="en-US" dirty="0"/>
          </a:p>
        </p:txBody>
      </p:sp>
      <p:sp>
        <p:nvSpPr>
          <p:cNvPr id="10" name="文本框 9"/>
          <p:cNvSpPr txBox="1"/>
          <p:nvPr/>
        </p:nvSpPr>
        <p:spPr>
          <a:xfrm>
            <a:off x="4489630" y="388363"/>
            <a:ext cx="3326552" cy="584775"/>
          </a:xfrm>
          <a:prstGeom prst="rect">
            <a:avLst/>
          </a:prstGeom>
          <a:noFill/>
        </p:spPr>
        <p:txBody>
          <a:bodyPr wrap="none" rtlCol="0" anchor="t">
            <a:spAutoFit/>
          </a:bodyPr>
          <a:lstStyle/>
          <a:p>
            <a:r>
              <a:rPr lang="en-US" altLang="zh-CN" sz="3200" b="1" dirty="0">
                <a:solidFill>
                  <a:srgbClr val="3563A8"/>
                </a:solidFill>
                <a:sym typeface="+mn-ea"/>
              </a:rPr>
              <a:t>Project tasks - 4</a:t>
            </a:r>
            <a:endParaRPr lang="zh-CN" altLang="en-US" sz="3200" b="1" dirty="0">
              <a:solidFill>
                <a:srgbClr val="3563A8"/>
              </a:solidFill>
            </a:endParaRPr>
          </a:p>
        </p:txBody>
      </p:sp>
      <p:grpSp>
        <p:nvGrpSpPr>
          <p:cNvPr id="12" name="组合 11"/>
          <p:cNvGrpSpPr/>
          <p:nvPr/>
        </p:nvGrpSpPr>
        <p:grpSpPr>
          <a:xfrm>
            <a:off x="92656" y="117332"/>
            <a:ext cx="1728481" cy="320040"/>
            <a:chOff x="935936" y="147812"/>
            <a:chExt cx="1728481" cy="320040"/>
          </a:xfrm>
        </p:grpSpPr>
        <p:cxnSp>
          <p:nvCxnSpPr>
            <p:cNvPr id="13" name="直接连接符 12"/>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35936" y="190853"/>
              <a:ext cx="650947" cy="276999"/>
            </a:xfrm>
            <a:prstGeom prst="rect">
              <a:avLst/>
            </a:prstGeom>
            <a:noFill/>
          </p:spPr>
          <p:txBody>
            <a:bodyPr wrap="none" rtlCol="0">
              <a:spAutoFit/>
            </a:bodyPr>
            <a:lstStyle/>
            <a:p>
              <a:r>
                <a:rPr lang="zh-CN" altLang="en-US" sz="1200" dirty="0">
                  <a:solidFill>
                    <a:srgbClr val="3563A8"/>
                  </a:solidFill>
                  <a:latin typeface="+mj-lt"/>
                  <a:ea typeface="Arial Unicode MS" panose="020B0604020202020204" pitchFamily="34" charset="-122"/>
                  <a:cs typeface="Arial Unicode MS" panose="020B0604020202020204" pitchFamily="34" charset="-122"/>
                </a:rPr>
                <a:t>第</a:t>
              </a:r>
              <a:r>
                <a:rPr lang="en-US" altLang="zh-CN" sz="1200" dirty="0">
                  <a:solidFill>
                    <a:srgbClr val="3563A8"/>
                  </a:solidFill>
                  <a:latin typeface="+mj-lt"/>
                  <a:ea typeface="Arial Unicode MS" panose="020B0604020202020204" pitchFamily="34" charset="-122"/>
                  <a:cs typeface="Arial Unicode MS" panose="020B0604020202020204" pitchFamily="34" charset="-122"/>
                </a:rPr>
                <a:t>11</a:t>
              </a:r>
              <a:r>
                <a:rPr lang="zh-CN" altLang="en-US" sz="1200" dirty="0">
                  <a:solidFill>
                    <a:srgbClr val="3563A8"/>
                  </a:solidFill>
                  <a:latin typeface="+mj-lt"/>
                  <a:ea typeface="Arial Unicode MS" panose="020B0604020202020204" pitchFamily="34" charset="-122"/>
                  <a:cs typeface="Arial Unicode MS" panose="020B0604020202020204" pitchFamily="34" charset="-122"/>
                </a:rPr>
                <a:t>组</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15" name="文本框 14"/>
            <p:cNvSpPr txBox="1"/>
            <p:nvPr/>
          </p:nvSpPr>
          <p:spPr>
            <a:xfrm>
              <a:off x="1636572" y="169333"/>
              <a:ext cx="102784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presentation</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6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263"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2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4"/>
                </p:tgtEl>
              </p:cMediaNode>
            </p:audio>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a:solidFill>
                  <a:sysClr val="windowText" lastClr="000000"/>
                </a:solidFill>
                <a:latin typeface="等线 Light" panose="02010600030101010101" charset="-122"/>
                <a:cs typeface="+mn-ea"/>
                <a:sym typeface="+mn-ea"/>
              </a:rPr>
              <a:t>Project tasks -4</a:t>
            </a:r>
            <a:br>
              <a:rPr lang="zh-CN" altLang="en-US" dirty="0"/>
            </a:br>
            <a:endParaRPr lang="zh-CN" altLang="en-US" dirty="0"/>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5479"/>
            <a:ext cx="4785360" cy="3587652"/>
          </a:xfrm>
          <a:prstGeom prst="rect">
            <a:avLst/>
          </a:prstGeom>
        </p:spPr>
      </p:pic>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984" y="-83799"/>
            <a:ext cx="4785360" cy="3587652"/>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2596"/>
            <a:ext cx="4949338" cy="3710589"/>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643" y="3312573"/>
            <a:ext cx="4949369" cy="3710612"/>
          </a:xfrm>
          <a:prstGeom prst="rect">
            <a:avLst/>
          </a:prstGeom>
        </p:spPr>
      </p:pic>
      <p:sp>
        <p:nvSpPr>
          <p:cNvPr id="20" name="文本框 19"/>
          <p:cNvSpPr txBox="1"/>
          <p:nvPr/>
        </p:nvSpPr>
        <p:spPr>
          <a:xfrm>
            <a:off x="503463" y="3229530"/>
            <a:ext cx="868137" cy="369332"/>
          </a:xfrm>
          <a:prstGeom prst="rect">
            <a:avLst/>
          </a:prstGeom>
          <a:noFill/>
        </p:spPr>
        <p:txBody>
          <a:bodyPr wrap="square" rtlCol="0">
            <a:spAutoFit/>
          </a:bodyPr>
          <a:lstStyle/>
          <a:p>
            <a:r>
              <a:rPr lang="en-US" altLang="zh-CN" dirty="0"/>
              <a:t> N = 2</a:t>
            </a:r>
            <a:endParaRPr lang="zh-CN" altLang="en-US" dirty="0"/>
          </a:p>
        </p:txBody>
      </p:sp>
      <p:sp>
        <p:nvSpPr>
          <p:cNvPr id="21" name="文本框 20"/>
          <p:cNvSpPr txBox="1"/>
          <p:nvPr/>
        </p:nvSpPr>
        <p:spPr>
          <a:xfrm>
            <a:off x="9782811" y="3414196"/>
            <a:ext cx="868137" cy="369332"/>
          </a:xfrm>
          <a:prstGeom prst="rect">
            <a:avLst/>
          </a:prstGeom>
          <a:noFill/>
        </p:spPr>
        <p:txBody>
          <a:bodyPr wrap="square" rtlCol="0">
            <a:spAutoFit/>
          </a:bodyPr>
          <a:lstStyle/>
          <a:p>
            <a:r>
              <a:rPr lang="en-US" altLang="zh-CN" dirty="0"/>
              <a:t> N = 4</a:t>
            </a:r>
            <a:endParaRPr lang="zh-CN" altLang="en-US" dirty="0"/>
          </a:p>
        </p:txBody>
      </p:sp>
      <p:sp>
        <p:nvSpPr>
          <p:cNvPr id="22" name="文本框 21"/>
          <p:cNvSpPr txBox="1"/>
          <p:nvPr/>
        </p:nvSpPr>
        <p:spPr>
          <a:xfrm>
            <a:off x="608400" y="6530446"/>
            <a:ext cx="868137" cy="369332"/>
          </a:xfrm>
          <a:prstGeom prst="rect">
            <a:avLst/>
          </a:prstGeom>
          <a:noFill/>
        </p:spPr>
        <p:txBody>
          <a:bodyPr wrap="square" rtlCol="0">
            <a:spAutoFit/>
          </a:bodyPr>
          <a:lstStyle/>
          <a:p>
            <a:r>
              <a:rPr lang="en-US" altLang="zh-CN" dirty="0"/>
              <a:t> N = 6</a:t>
            </a:r>
            <a:endParaRPr lang="zh-CN" altLang="en-US" dirty="0"/>
          </a:p>
        </p:txBody>
      </p:sp>
      <p:sp>
        <p:nvSpPr>
          <p:cNvPr id="23" name="文本框 22"/>
          <p:cNvSpPr txBox="1"/>
          <p:nvPr/>
        </p:nvSpPr>
        <p:spPr>
          <a:xfrm>
            <a:off x="9782810" y="6355940"/>
            <a:ext cx="868137" cy="369332"/>
          </a:xfrm>
          <a:prstGeom prst="rect">
            <a:avLst/>
          </a:prstGeom>
          <a:noFill/>
        </p:spPr>
        <p:txBody>
          <a:bodyPr wrap="square" rtlCol="0">
            <a:spAutoFit/>
          </a:bodyPr>
          <a:lstStyle/>
          <a:p>
            <a:r>
              <a:rPr lang="en-US" altLang="zh-CN" dirty="0"/>
              <a:t> N = 8</a:t>
            </a:r>
            <a:endParaRPr lang="zh-CN" altLang="en-US" dirty="0"/>
          </a:p>
        </p:txBody>
      </p:sp>
      <p:pic>
        <p:nvPicPr>
          <p:cNvPr id="24" name="project1 Task4 fcut=20Hz">
            <a:hlinkClick r:id="" action="ppaction://media"/>
          </p:cNvPr>
          <p:cNvPicPr>
            <a:picLocks noGrp="1" noChangeAspect="1"/>
          </p:cNvPicPr>
          <p:nvPr>
            <p:ph idx="1"/>
            <a:audioFile r:link="rId5"/>
            <p:extLst>
              <p:ext uri="{DAA4B4D4-6D71-4841-9C94-3DE7FCFB9230}">
                <p14:media xmlns:p14="http://schemas.microsoft.com/office/powerpoint/2010/main" r:embed="rId6"/>
              </p:ext>
            </p:extLst>
          </p:nvPr>
        </p:nvPicPr>
        <p:blipFill>
          <a:blip r:embed="rId7"/>
          <a:stretch>
            <a:fillRect/>
          </a:stretch>
        </p:blipFill>
        <p:spPr>
          <a:xfrm>
            <a:off x="116275" y="3163114"/>
            <a:ext cx="492125" cy="492125"/>
          </a:xfrm>
        </p:spPr>
      </p:pic>
      <p:pic>
        <p:nvPicPr>
          <p:cNvPr id="25" name="project1 Task4 fcut=50Hz">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a:blip r:embed="rId7"/>
          <a:stretch>
            <a:fillRect/>
          </a:stretch>
        </p:blipFill>
        <p:spPr>
          <a:xfrm>
            <a:off x="9348561" y="3229530"/>
            <a:ext cx="492125" cy="492125"/>
          </a:xfrm>
          <a:prstGeom prst="rect">
            <a:avLst/>
          </a:prstGeom>
        </p:spPr>
      </p:pic>
      <p:pic>
        <p:nvPicPr>
          <p:cNvPr id="26" name="project1 Task4 fcut=100Hz">
            <a:hlinkClick r:id="" action="ppaction://media"/>
          </p:cNvPr>
          <p:cNvPicPr>
            <a:picLocks noChangeAspect="1"/>
          </p:cNvPicPr>
          <p:nvPr>
            <a:audioFile r:link="rId10"/>
            <p:extLst>
              <p:ext uri="{DAA4B4D4-6D71-4841-9C94-3DE7FCFB9230}">
                <p14:media xmlns:p14="http://schemas.microsoft.com/office/powerpoint/2010/main" r:embed="rId11"/>
              </p:ext>
            </p:extLst>
          </p:nvPr>
        </p:nvPicPr>
        <p:blipFill>
          <a:blip r:embed="rId7"/>
          <a:stretch>
            <a:fillRect/>
          </a:stretch>
        </p:blipFill>
        <p:spPr>
          <a:xfrm>
            <a:off x="134565" y="6479209"/>
            <a:ext cx="492125" cy="492125"/>
          </a:xfrm>
          <a:prstGeom prst="rect">
            <a:avLst/>
          </a:prstGeom>
        </p:spPr>
      </p:pic>
      <p:pic>
        <p:nvPicPr>
          <p:cNvPr id="27" name="project1 Task4 fcut=400Hz">
            <a:hlinkClick r:id="" action="ppaction://media"/>
          </p:cNvPr>
          <p:cNvPicPr>
            <a:picLocks noChangeAspect="1"/>
          </p:cNvPicPr>
          <p:nvPr>
            <a:audioFile r:link="rId12"/>
            <p:extLst>
              <p:ext uri="{DAA4B4D4-6D71-4841-9C94-3DE7FCFB9230}">
                <p14:media xmlns:p14="http://schemas.microsoft.com/office/powerpoint/2010/main" r:embed="rId13"/>
              </p:ext>
            </p:extLst>
          </p:nvPr>
        </p:nvPicPr>
        <p:blipFill>
          <a:blip r:embed="rId7"/>
          <a:stretch>
            <a:fillRect/>
          </a:stretch>
        </p:blipFill>
        <p:spPr>
          <a:xfrm>
            <a:off x="9341398" y="6249600"/>
            <a:ext cx="492125" cy="492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63" fill="hold"/>
                                        <p:tgtEl>
                                          <p:spTgt spid="2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263" fill="hold"/>
                                        <p:tgtEl>
                                          <p:spTgt spid="2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263"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4"/>
                </p:tgtEl>
              </p:cMediaNode>
            </p:audio>
            <p:audio>
              <p:cMediaNode vol="80000">
                <p:cTn id="20" fill="hold" display="0">
                  <p:stCondLst>
                    <p:cond delay="indefinite"/>
                  </p:stCondLst>
                  <p:endCondLst>
                    <p:cond evt="onStopAudio" delay="0">
                      <p:tgtEl>
                        <p:sldTgt/>
                      </p:tgtEl>
                    </p:cond>
                  </p:endCondLst>
                </p:cTn>
                <p:tgtEl>
                  <p:spTgt spid="25"/>
                </p:tgtEl>
              </p:cMediaNode>
            </p:audio>
            <p:audio>
              <p:cMediaNode vol="80000">
                <p:cTn id="21" fill="hold" display="0">
                  <p:stCondLst>
                    <p:cond delay="indefinite"/>
                  </p:stCondLst>
                  <p:endCondLst>
                    <p:cond evt="onStopAudio" delay="0">
                      <p:tgtEl>
                        <p:sldTgt/>
                      </p:tgtEl>
                    </p:cond>
                  </p:endCondLst>
                </p:cTn>
                <p:tgtEl>
                  <p:spTgt spid="26"/>
                </p:tgtEl>
              </p:cMediaNode>
            </p:audio>
            <p:audio>
              <p:cMediaNode vol="80000">
                <p:cTn id="22" fill="hold" display="0">
                  <p:stCondLst>
                    <p:cond delay="indefinite"/>
                  </p:stCondLst>
                  <p:endCondLst>
                    <p:cond evt="onStopAudio" delay="0">
                      <p:tgtEl>
                        <p:sldTgt/>
                      </p:tgtEl>
                    </p:cond>
                  </p:endCondLst>
                </p:cTn>
                <p:tgtEl>
                  <p:spTgt spid="2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1595" y="0"/>
            <a:ext cx="3968115" cy="3064510"/>
          </a:xfrm>
          <a:prstGeom prst="rect">
            <a:avLst/>
          </a:prstGeom>
        </p:spPr>
      </p:pic>
      <p:pic>
        <p:nvPicPr>
          <p:cNvPr id="5" name="图片 4"/>
          <p:cNvPicPr>
            <a:picLocks noChangeAspect="1"/>
          </p:cNvPicPr>
          <p:nvPr/>
        </p:nvPicPr>
        <p:blipFill>
          <a:blip r:embed="rId2"/>
          <a:stretch>
            <a:fillRect/>
          </a:stretch>
        </p:blipFill>
        <p:spPr>
          <a:xfrm>
            <a:off x="3906520" y="0"/>
            <a:ext cx="4072890" cy="3063875"/>
          </a:xfrm>
          <a:prstGeom prst="rect">
            <a:avLst/>
          </a:prstGeom>
        </p:spPr>
      </p:pic>
      <p:pic>
        <p:nvPicPr>
          <p:cNvPr id="6" name="图片 5"/>
          <p:cNvPicPr>
            <a:picLocks noChangeAspect="1"/>
          </p:cNvPicPr>
          <p:nvPr/>
        </p:nvPicPr>
        <p:blipFill>
          <a:blip r:embed="rId3"/>
          <a:stretch>
            <a:fillRect/>
          </a:stretch>
        </p:blipFill>
        <p:spPr>
          <a:xfrm>
            <a:off x="7979410" y="0"/>
            <a:ext cx="3964305" cy="3039110"/>
          </a:xfrm>
          <a:prstGeom prst="rect">
            <a:avLst/>
          </a:prstGeom>
        </p:spPr>
      </p:pic>
      <p:pic>
        <p:nvPicPr>
          <p:cNvPr id="7" name="2 project1 Task5 N=4 fcut=50">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1716405" y="3039110"/>
            <a:ext cx="412750" cy="412750"/>
          </a:xfrm>
          <a:prstGeom prst="rect">
            <a:avLst/>
          </a:prstGeom>
        </p:spPr>
      </p:pic>
      <p:pic>
        <p:nvPicPr>
          <p:cNvPr id="8" name="4 project1 Task5 N=4 fcut=50">
            <a:hlinkClick r:id="" action="ppaction://media"/>
          </p:cNvPr>
          <p:cNvPicPr/>
          <p:nvPr>
            <a:audioFile r:link="rId7"/>
            <p:extLst>
              <p:ext uri="{DAA4B4D4-6D71-4841-9C94-3DE7FCFB9230}">
                <p14:media xmlns:p14="http://schemas.microsoft.com/office/powerpoint/2010/main" r:embed="rId8"/>
              </p:ext>
            </p:extLst>
          </p:nvPr>
        </p:nvPicPr>
        <p:blipFill>
          <a:blip r:embed="rId6"/>
          <a:stretch>
            <a:fillRect/>
          </a:stretch>
        </p:blipFill>
        <p:spPr>
          <a:xfrm>
            <a:off x="5810250" y="3039110"/>
            <a:ext cx="412750" cy="412750"/>
          </a:xfrm>
          <a:prstGeom prst="rect">
            <a:avLst/>
          </a:prstGeom>
        </p:spPr>
      </p:pic>
      <p:pic>
        <p:nvPicPr>
          <p:cNvPr id="9" name="8 project1 Task5 N=4 fcut=50">
            <a:hlinkClick r:id="" action="ppaction://media"/>
          </p:cNvPr>
          <p:cNvPicPr/>
          <p:nvPr>
            <a:audioFile r:link="rId9"/>
            <p:extLst>
              <p:ext uri="{DAA4B4D4-6D71-4841-9C94-3DE7FCFB9230}">
                <p14:media xmlns:p14="http://schemas.microsoft.com/office/powerpoint/2010/main" r:embed="rId10"/>
              </p:ext>
            </p:extLst>
          </p:nvPr>
        </p:nvPicPr>
        <p:blipFill>
          <a:blip r:embed="rId6"/>
          <a:stretch>
            <a:fillRect/>
          </a:stretch>
        </p:blipFill>
        <p:spPr>
          <a:xfrm>
            <a:off x="9860280" y="3039110"/>
            <a:ext cx="412750" cy="412750"/>
          </a:xfrm>
          <a:prstGeom prst="rect">
            <a:avLst/>
          </a:prstGeom>
        </p:spPr>
      </p:pic>
      <p:pic>
        <p:nvPicPr>
          <p:cNvPr id="10" name="图片 9"/>
          <p:cNvPicPr>
            <a:picLocks noChangeAspect="1"/>
          </p:cNvPicPr>
          <p:nvPr/>
        </p:nvPicPr>
        <p:blipFill>
          <a:blip r:embed="rId11"/>
          <a:stretch>
            <a:fillRect/>
          </a:stretch>
        </p:blipFill>
        <p:spPr>
          <a:xfrm>
            <a:off x="0" y="3382010"/>
            <a:ext cx="4406265" cy="3354070"/>
          </a:xfrm>
          <a:prstGeom prst="rect">
            <a:avLst/>
          </a:prstGeom>
        </p:spPr>
      </p:pic>
      <p:pic>
        <p:nvPicPr>
          <p:cNvPr id="11" name="4 project1 Task6 N=4 fcut=50">
            <a:hlinkClick r:id="" action="ppaction://media"/>
          </p:cNvPr>
          <p:cNvPicPr/>
          <p:nvPr>
            <a:audioFile r:link="rId12"/>
            <p:extLst>
              <p:ext uri="{DAA4B4D4-6D71-4841-9C94-3DE7FCFB9230}">
                <p14:media xmlns:p14="http://schemas.microsoft.com/office/powerpoint/2010/main" r:embed="rId13"/>
              </p:ext>
            </p:extLst>
          </p:nvPr>
        </p:nvPicPr>
        <p:blipFill>
          <a:blip r:embed="rId6"/>
          <a:stretch>
            <a:fillRect/>
          </a:stretch>
        </p:blipFill>
        <p:spPr>
          <a:xfrm>
            <a:off x="5736590" y="5245735"/>
            <a:ext cx="412750" cy="41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7"/>
                                        </p:tgtEl>
                                      </p:cBhvr>
                                    </p:cmd>
                                  </p:childTnLst>
                                </p:cTn>
                              </p:par>
                            </p:childTnLst>
                          </p:cTn>
                        </p:par>
                        <p:par>
                          <p:cTn id="7" fill="hold">
                            <p:stCondLst>
                              <p:cond delay="3500"/>
                            </p:stCondLst>
                            <p:childTnLst>
                              <p:par>
                                <p:cTn id="8" presetID="1" presetClass="mediacall" presetSubtype="0" fill="hold" nodeType="afterEffect">
                                  <p:stCondLst>
                                    <p:cond delay="0"/>
                                  </p:stCondLst>
                                  <p:childTnLst>
                                    <p:cmd type="call" cmd="playFrom(0.0)">
                                      <p:cBhvr additive="base">
                                        <p:cTn id="9" dur="3263" fill="hold"/>
                                        <p:tgtEl>
                                          <p:spTgt spid="8"/>
                                        </p:tgtEl>
                                      </p:cBhvr>
                                    </p:cmd>
                                  </p:childTnLst>
                                </p:cTn>
                              </p:par>
                            </p:childTnLst>
                          </p:cTn>
                        </p:par>
                        <p:par>
                          <p:cTn id="10" fill="hold">
                            <p:stCondLst>
                              <p:cond delay="7000"/>
                            </p:stCondLst>
                            <p:childTnLst>
                              <p:par>
                                <p:cTn id="11" presetID="1" presetClass="mediacall" presetSubtype="0" fill="hold" nodeType="afterEffect">
                                  <p:stCondLst>
                                    <p:cond delay="0"/>
                                  </p:stCondLst>
                                  <p:childTnLst>
                                    <p:cmd type="call" cmd="playFrom(0.0)">
                                      <p:cBhvr additive="base">
                                        <p:cTn id="12" dur="3263" fill="hold"/>
                                        <p:tgtEl>
                                          <p:spTgt spid="9"/>
                                        </p:tgtEl>
                                      </p:cBhvr>
                                    </p:cmd>
                                  </p:childTnLst>
                                </p:cTn>
                              </p:par>
                            </p:childTnLst>
                          </p:cTn>
                        </p:par>
                        <p:par>
                          <p:cTn id="13" fill="hold">
                            <p:stCondLst>
                              <p:cond delay="10500"/>
                            </p:stCondLst>
                            <p:childTnLst>
                              <p:par>
                                <p:cTn id="14" presetID="1" presetClass="mediacall" presetSubtype="0" fill="hold" nodeType="afterEffect">
                                  <p:stCondLst>
                                    <p:cond delay="0"/>
                                  </p:stCondLst>
                                  <p:childTnLst>
                                    <p:cmd type="call" cmd="playFrom(0.0)">
                                      <p:cBhvr additive="base">
                                        <p:cTn id="15" dur="32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6" fill="hold" display="1">
                  <p:stCondLst>
                    <p:cond delay="indefinite"/>
                  </p:stCondLst>
                  <p:endCondLst>
                    <p:cond evt="onStopAudio">
                      <p:tgtEl>
                        <p:sldTgt/>
                      </p:tgtEl>
                    </p:cond>
                  </p:endCondLst>
                </p:cTn>
                <p:tgtEl>
                  <p:spTgt spid="7"/>
                </p:tgtEl>
              </p:cMediaNode>
            </p:audio>
            <p:audio>
              <p:cMediaNode>
                <p:cTn id="17" fill="hold" display="1">
                  <p:stCondLst>
                    <p:cond delay="indefinite"/>
                  </p:stCondLst>
                  <p:endCondLst>
                    <p:cond evt="onStopAudio">
                      <p:tgtEl>
                        <p:sldTgt/>
                      </p:tgtEl>
                    </p:cond>
                  </p:endCondLst>
                </p:cTn>
                <p:tgtEl>
                  <p:spTgt spid="8"/>
                </p:tgtEl>
              </p:cMediaNode>
            </p:audio>
            <p:audio>
              <p:cMediaNode>
                <p:cTn id="18" fill="hold" display="1">
                  <p:stCondLst>
                    <p:cond delay="indefinite"/>
                  </p:stCondLst>
                  <p:endCondLst>
                    <p:cond evt="onStopAudio">
                      <p:tgtEl>
                        <p:sldTgt/>
                      </p:tgtEl>
                    </p:cond>
                  </p:endCondLst>
                </p:cTn>
                <p:tgtEl>
                  <p:spTgt spid="9"/>
                </p:tgtEl>
              </p:cMediaNode>
            </p:audio>
            <p:audio>
              <p:cMediaNode>
                <p:cTn id="19" fill="hold" display="1">
                  <p:stCondLst>
                    <p:cond delay="indefinite"/>
                  </p:stCondLst>
                  <p:endCondLst>
                    <p:cond evt="onStopAudio">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84505" y="146685"/>
            <a:ext cx="4806950" cy="3886200"/>
          </a:xfrm>
          <a:prstGeom prst="rect">
            <a:avLst/>
          </a:prstGeom>
        </p:spPr>
      </p:pic>
      <p:pic>
        <p:nvPicPr>
          <p:cNvPr id="5" name="2 project1 Task5 N=400 fcut=40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84505" y="3700780"/>
            <a:ext cx="412750" cy="412750"/>
          </a:xfrm>
          <a:prstGeom prst="rect">
            <a:avLst/>
          </a:prstGeom>
        </p:spPr>
      </p:pic>
      <p:pic>
        <p:nvPicPr>
          <p:cNvPr id="6" name="2 project1 Task5 N=1000 fcut=400">
            <a:hlinkClick r:id="" action="ppaction://media"/>
          </p:cNvPr>
          <p:cNvPicPr/>
          <p:nvPr>
            <a:audioFile r:link="rId5"/>
            <p:extLst>
              <p:ext uri="{DAA4B4D4-6D71-4841-9C94-3DE7FCFB9230}">
                <p14:media xmlns:p14="http://schemas.microsoft.com/office/powerpoint/2010/main" r:embed="rId6"/>
              </p:ext>
            </p:extLst>
          </p:nvPr>
        </p:nvPicPr>
        <p:blipFill>
          <a:blip r:embed="rId4"/>
          <a:stretch>
            <a:fillRect/>
          </a:stretch>
        </p:blipFill>
        <p:spPr>
          <a:xfrm>
            <a:off x="6565900" y="220980"/>
            <a:ext cx="412750" cy="412750"/>
          </a:xfrm>
          <a:prstGeom prst="rect">
            <a:avLst/>
          </a:prstGeom>
        </p:spPr>
      </p:pic>
      <p:sp>
        <p:nvSpPr>
          <p:cNvPr id="7" name="文本框 6"/>
          <p:cNvSpPr txBox="1"/>
          <p:nvPr/>
        </p:nvSpPr>
        <p:spPr>
          <a:xfrm>
            <a:off x="6214110" y="633730"/>
            <a:ext cx="1116330" cy="368300"/>
          </a:xfrm>
          <a:prstGeom prst="rect">
            <a:avLst/>
          </a:prstGeom>
          <a:noFill/>
        </p:spPr>
        <p:txBody>
          <a:bodyPr wrap="none" rtlCol="0" anchor="t">
            <a:spAutoFit/>
          </a:bodyPr>
          <a:p>
            <a:r>
              <a:rPr lang="en-US" altLang="zh-CN" dirty="0">
                <a:sym typeface="+mn-ea"/>
              </a:rPr>
              <a:t>N = 1000</a:t>
            </a:r>
            <a:endParaRPr lang="zh-CN" altLang="en-US"/>
          </a:p>
        </p:txBody>
      </p:sp>
      <p:sp>
        <p:nvSpPr>
          <p:cNvPr id="8" name="文本框 7"/>
          <p:cNvSpPr txBox="1"/>
          <p:nvPr/>
        </p:nvSpPr>
        <p:spPr>
          <a:xfrm>
            <a:off x="6129020" y="1313180"/>
            <a:ext cx="5569585"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5"/>
                                        </p:tgtEl>
                                      </p:cBhvr>
                                    </p:cmd>
                                  </p:childTnLst>
                                </p:cTn>
                              </p:par>
                            </p:childTnLst>
                          </p:cTn>
                        </p:par>
                        <p:par>
                          <p:cTn id="7" fill="hold">
                            <p:stCondLst>
                              <p:cond delay="3500"/>
                            </p:stCondLst>
                            <p:childTnLst>
                              <p:par>
                                <p:cTn id="8" presetID="1" presetClass="mediacall" presetSubtype="0" fill="hold" nodeType="afterEffect">
                                  <p:stCondLst>
                                    <p:cond delay="0"/>
                                  </p:stCondLst>
                                  <p:childTnLst>
                                    <p:cmd type="call" cmd="playFrom(0.0)">
                                      <p:cBhvr additive="base">
                                        <p:cTn id="9" dur="32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0" fill="hold" display="1">
                  <p:stCondLst>
                    <p:cond delay="indefinite"/>
                  </p:stCondLst>
                  <p:endCondLst>
                    <p:cond evt="onStopAudio">
                      <p:tgtEl>
                        <p:sldTgt/>
                      </p:tgtEl>
                    </p:cond>
                  </p:endCondLst>
                </p:cTn>
                <p:tgtEl>
                  <p:spTgt spid="5"/>
                </p:tgtEl>
              </p:cMediaNode>
            </p:audio>
            <p:audio>
              <p:cMediaNode>
                <p:cTn id="11" fill="hold" display="1">
                  <p:stCondLst>
                    <p:cond delay="indefinite"/>
                  </p:stCondLst>
                  <p:endCondLst>
                    <p:cond evt="onStopAudio">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 </a:t>
            </a:r>
            <a:endParaRPr lang="zh-CN" altLang="en-US" dirty="0"/>
          </a:p>
        </p:txBody>
      </p:sp>
      <p:sp>
        <p:nvSpPr>
          <p:cNvPr id="3" name="内容占位符 2"/>
          <p:cNvSpPr>
            <a:spLocks noGrp="1"/>
          </p:cNvSpPr>
          <p:nvPr>
            <p:ph idx="1"/>
          </p:nvPr>
        </p:nvSpPr>
        <p:spPr/>
        <p:txBody>
          <a:bodyPr/>
          <a:lstStyle/>
          <a:p>
            <a:pPr marL="0" indent="0">
              <a:buNone/>
            </a:pPr>
            <a:r>
              <a:rPr lang="zh-CN" altLang="en-US" b="1" dirty="0"/>
              <a:t>收获</a:t>
            </a:r>
            <a:endParaRPr lang="en-US" altLang="zh-CN" b="1" dirty="0"/>
          </a:p>
          <a:p>
            <a:r>
              <a:rPr lang="zh-CN" altLang="en-US" dirty="0"/>
              <a:t> 本次</a:t>
            </a:r>
            <a:r>
              <a:rPr lang="en-US" altLang="zh-CN" dirty="0"/>
              <a:t>Project </a:t>
            </a:r>
            <a:r>
              <a:rPr lang="zh-CN" altLang="en-US" dirty="0"/>
              <a:t>以人工耳蜗为背景，用</a:t>
            </a:r>
            <a:r>
              <a:rPr lang="en-US" altLang="zh-CN" dirty="0"/>
              <a:t>MATLAB</a:t>
            </a:r>
            <a:r>
              <a:rPr lang="zh-CN" altLang="en-US" dirty="0"/>
              <a:t>工具实现了基本的声码器，帮助我们理解了人工耳蜗处理语音信号的基本方式。</a:t>
            </a:r>
            <a:endParaRPr lang="en-US" altLang="zh-CN" dirty="0"/>
          </a:p>
          <a:p>
            <a:r>
              <a:rPr lang="zh-CN" altLang="en-US" dirty="0"/>
              <a:t> 学习了 </a:t>
            </a:r>
            <a:r>
              <a:rPr lang="en-US" altLang="zh-CN" dirty="0"/>
              <a:t>MATLAB</a:t>
            </a:r>
            <a:r>
              <a:rPr lang="zh-CN" altLang="en-US" dirty="0"/>
              <a:t>语音信号处理的基本方法，直观理解了过程中通道数，截止频率，信噪比在语音信号处理中的作用。</a:t>
            </a:r>
            <a:endParaRPr lang="en-US" altLang="zh-CN" dirty="0"/>
          </a:p>
          <a:p>
            <a:r>
              <a:rPr lang="en-US" altLang="zh-CN" dirty="0"/>
              <a:t> </a:t>
            </a:r>
            <a:r>
              <a:rPr lang="zh-CN" altLang="en-US" dirty="0"/>
              <a:t>通过查找资料和讨论，加深了对声码器的实现原理的理解，在实际操作中解决遇到的困惑。</a:t>
            </a:r>
            <a:endParaRPr lang="en-US"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83275" y="1324970"/>
            <a:ext cx="4837216" cy="584775"/>
          </a:xfrm>
          <a:prstGeom prst="rect">
            <a:avLst/>
          </a:prstGeom>
          <a:noFill/>
        </p:spPr>
        <p:txBody>
          <a:bodyPr wrap="square" rtlCol="0">
            <a:spAutoFit/>
          </a:bodyPr>
          <a:lstStyle/>
          <a:p>
            <a:pPr algn="ctr"/>
            <a:r>
              <a:rPr lang="en-US" altLang="zh-CN" sz="3200" b="1" dirty="0">
                <a:solidFill>
                  <a:srgbClr val="3563A8"/>
                </a:solidFill>
              </a:rPr>
              <a:t>Member</a:t>
            </a:r>
            <a:endParaRPr lang="zh-CN" altLang="en-US" sz="3200" b="1" dirty="0">
              <a:solidFill>
                <a:srgbClr val="3563A8"/>
              </a:solidFill>
            </a:endParaRPr>
          </a:p>
        </p:txBody>
      </p:sp>
      <p:sp>
        <p:nvSpPr>
          <p:cNvPr id="10" name="空心弧 9"/>
          <p:cNvSpPr/>
          <p:nvPr/>
        </p:nvSpPr>
        <p:spPr>
          <a:xfrm rot="3600000">
            <a:off x="4313215" y="2375628"/>
            <a:ext cx="3504028" cy="3504028"/>
          </a:xfrm>
          <a:prstGeom prst="blockArc">
            <a:avLst>
              <a:gd name="adj1" fmla="val 15240000"/>
              <a:gd name="adj2" fmla="val 6375658"/>
              <a:gd name="adj3" fmla="val 5000"/>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矩形 6"/>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空心弧 11"/>
          <p:cNvSpPr/>
          <p:nvPr/>
        </p:nvSpPr>
        <p:spPr>
          <a:xfrm rot="4951894">
            <a:off x="4107711" y="2170124"/>
            <a:ext cx="3915036" cy="3915036"/>
          </a:xfrm>
          <a:prstGeom prst="blockArc">
            <a:avLst>
              <a:gd name="adj1" fmla="val 13326385"/>
              <a:gd name="adj2" fmla="val 8942954"/>
              <a:gd name="adj3" fmla="val 5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rot="11853705">
            <a:off x="4499651" y="2562064"/>
            <a:ext cx="3131157" cy="3131157"/>
          </a:xfrm>
          <a:prstGeom prst="blockArc">
            <a:avLst>
              <a:gd name="adj1" fmla="val 9600000"/>
              <a:gd name="adj2" fmla="val 20809699"/>
              <a:gd name="adj3" fmla="val 5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p:nvPr/>
        </p:nvSpPr>
        <p:spPr>
          <a:xfrm rot="8905052">
            <a:off x="4681821" y="2744234"/>
            <a:ext cx="2766815" cy="2766815"/>
          </a:xfrm>
          <a:prstGeom prst="blockArc">
            <a:avLst>
              <a:gd name="adj1" fmla="val 10200000"/>
              <a:gd name="adj2" fmla="val 6152830"/>
              <a:gd name="adj3" fmla="val 693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空心弧 14"/>
          <p:cNvSpPr/>
          <p:nvPr/>
        </p:nvSpPr>
        <p:spPr>
          <a:xfrm rot="8100000">
            <a:off x="4902007" y="2964420"/>
            <a:ext cx="2326444" cy="2326444"/>
          </a:xfrm>
          <a:prstGeom prst="blockArc">
            <a:avLst>
              <a:gd name="adj1" fmla="val 15858922"/>
              <a:gd name="adj2" fmla="val 6290585"/>
              <a:gd name="adj3" fmla="val 7425"/>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7"/>
          <p:cNvSpPr/>
          <p:nvPr/>
        </p:nvSpPr>
        <p:spPr>
          <a:xfrm>
            <a:off x="8304917" y="3071314"/>
            <a:ext cx="2786836" cy="416011"/>
          </a:xfrm>
          <a:prstGeom prst="rect">
            <a:avLst/>
          </a:prstGeom>
          <a:ln w="6350">
            <a:solidFill>
              <a:srgbClr val="3563A8"/>
            </a:solidFill>
          </a:ln>
        </p:spPr>
        <p:txBody>
          <a:bodyPr wrap="square">
            <a:spAutoFit/>
          </a:bodyPr>
          <a:lstStyle/>
          <a:p>
            <a:pPr>
              <a:lnSpc>
                <a:spcPct val="150000"/>
              </a:lnSpc>
            </a:pPr>
            <a:r>
              <a:rPr lang="en-US" altLang="zh-CN" sz="1600" dirty="0">
                <a:solidFill>
                  <a:schemeClr val="tx1">
                    <a:lumMod val="75000"/>
                    <a:lumOff val="25000"/>
                  </a:schemeClr>
                </a:solidFill>
                <a:cs typeface="+mn-ea"/>
                <a:sym typeface="+mn-lt"/>
              </a:rPr>
              <a:t>12011918</a:t>
            </a:r>
            <a:endParaRPr lang="en-US" altLang="zh-CN" sz="1600" dirty="0">
              <a:solidFill>
                <a:schemeClr val="tx1">
                  <a:lumMod val="75000"/>
                  <a:lumOff val="25000"/>
                </a:schemeClr>
              </a:solidFill>
              <a:cs typeface="+mn-ea"/>
              <a:sym typeface="+mn-lt"/>
            </a:endParaRPr>
          </a:p>
        </p:txBody>
      </p:sp>
      <p:sp>
        <p:nvSpPr>
          <p:cNvPr id="20" name="矩形 19"/>
          <p:cNvSpPr/>
          <p:nvPr/>
        </p:nvSpPr>
        <p:spPr>
          <a:xfrm>
            <a:off x="8304917" y="5329170"/>
            <a:ext cx="2786836" cy="424155"/>
          </a:xfrm>
          <a:prstGeom prst="rect">
            <a:avLst/>
          </a:prstGeom>
          <a:ln w="6350">
            <a:solidFill>
              <a:srgbClr val="3563A8"/>
            </a:solidFill>
          </a:ln>
        </p:spPr>
        <p:txBody>
          <a:bodyPr wrap="square">
            <a:spAutoFit/>
          </a:bodyPr>
          <a:lstStyle/>
          <a:p>
            <a:pPr>
              <a:lnSpc>
                <a:spcPct val="150000"/>
              </a:lnSpc>
            </a:pPr>
            <a:r>
              <a:rPr lang="en-US" altLang="zh-CN" sz="1600" dirty="0">
                <a:solidFill>
                  <a:sysClr val="windowText" lastClr="000000"/>
                </a:solidFill>
                <a:latin typeface="等线" panose="02010600030101010101" charset="-122"/>
                <a:ea typeface="+mn-ea"/>
                <a:cs typeface="+mn-ea"/>
                <a:sym typeface="+mn-ea"/>
              </a:rPr>
              <a:t>12012709</a:t>
            </a:r>
            <a:endParaRPr lang="en-US" altLang="zh-CN" sz="1600" dirty="0">
              <a:solidFill>
                <a:sysClr val="windowText" lastClr="000000"/>
              </a:solidFill>
              <a:latin typeface="等线" panose="02010600030101010101" charset="-122"/>
              <a:ea typeface="+mn-ea"/>
              <a:cs typeface="+mn-ea"/>
              <a:sym typeface="+mn-ea"/>
            </a:endParaRPr>
          </a:p>
        </p:txBody>
      </p:sp>
      <p:sp>
        <p:nvSpPr>
          <p:cNvPr id="22" name="矩形 21"/>
          <p:cNvSpPr/>
          <p:nvPr/>
        </p:nvSpPr>
        <p:spPr>
          <a:xfrm>
            <a:off x="740143" y="5329170"/>
            <a:ext cx="2786836" cy="424155"/>
          </a:xfrm>
          <a:prstGeom prst="rect">
            <a:avLst/>
          </a:prstGeom>
          <a:ln w="6350">
            <a:solidFill>
              <a:srgbClr val="3563A8"/>
            </a:solidFill>
          </a:ln>
        </p:spPr>
        <p:txBody>
          <a:bodyPr wrap="square">
            <a:spAutoFit/>
          </a:bodyPr>
          <a:lstStyle/>
          <a:p>
            <a:pPr algn="r">
              <a:lnSpc>
                <a:spcPct val="150000"/>
              </a:lnSpc>
            </a:pPr>
            <a:r>
              <a:rPr lang="en-US" altLang="zh-CN" sz="1600" dirty="0">
                <a:solidFill>
                  <a:sysClr val="windowText" lastClr="000000"/>
                </a:solidFill>
                <a:latin typeface="等线" panose="02010600030101010101" charset="-122"/>
                <a:ea typeface="+mn-ea"/>
                <a:cs typeface="+mn-ea"/>
                <a:sym typeface="+mn-ea"/>
              </a:rPr>
              <a:t>11813226</a:t>
            </a:r>
            <a:endParaRPr lang="en-US" altLang="zh-CN" sz="1600" dirty="0">
              <a:solidFill>
                <a:sysClr val="windowText" lastClr="000000"/>
              </a:solidFill>
              <a:latin typeface="等线" panose="02010600030101010101" charset="-122"/>
              <a:ea typeface="+mn-ea"/>
              <a:cs typeface="+mn-ea"/>
              <a:sym typeface="+mn-ea"/>
            </a:endParaRPr>
          </a:p>
        </p:txBody>
      </p:sp>
      <p:sp>
        <p:nvSpPr>
          <p:cNvPr id="23" name="文本框 22"/>
          <p:cNvSpPr txBox="1"/>
          <p:nvPr/>
        </p:nvSpPr>
        <p:spPr>
          <a:xfrm>
            <a:off x="708269" y="2420019"/>
            <a:ext cx="2901698" cy="584775"/>
          </a:xfrm>
          <a:prstGeom prst="rect">
            <a:avLst/>
          </a:prstGeom>
          <a:noFill/>
        </p:spPr>
        <p:txBody>
          <a:bodyPr wrap="square" rtlCol="0">
            <a:spAutoFit/>
          </a:bodyPr>
          <a:lstStyle/>
          <a:p>
            <a:pPr algn="r"/>
            <a:r>
              <a:rPr lang="zh-CN" altLang="en-US" sz="3200" dirty="0">
                <a:solidFill>
                  <a:srgbClr val="3563A8"/>
                </a:solidFill>
              </a:rPr>
              <a:t>张旭东</a:t>
            </a:r>
            <a:endParaRPr lang="zh-CN" altLang="en-US" sz="2000" dirty="0">
              <a:solidFill>
                <a:srgbClr val="3563A8"/>
              </a:solidFill>
            </a:endParaRPr>
          </a:p>
        </p:txBody>
      </p:sp>
      <p:sp>
        <p:nvSpPr>
          <p:cNvPr id="24" name="矩形 23"/>
          <p:cNvSpPr/>
          <p:nvPr/>
        </p:nvSpPr>
        <p:spPr>
          <a:xfrm>
            <a:off x="740143" y="2991077"/>
            <a:ext cx="2786836" cy="416011"/>
          </a:xfrm>
          <a:prstGeom prst="rect">
            <a:avLst/>
          </a:prstGeom>
          <a:ln w="6350">
            <a:solidFill>
              <a:srgbClr val="3563A8"/>
            </a:solidFill>
          </a:ln>
        </p:spPr>
        <p:txBody>
          <a:bodyPr wrap="square">
            <a:spAutoFit/>
          </a:bodyPr>
          <a:lstStyle/>
          <a:p>
            <a:pPr algn="r">
              <a:lnSpc>
                <a:spcPct val="150000"/>
              </a:lnSpc>
            </a:pPr>
            <a:r>
              <a:rPr lang="en-US" altLang="zh-CN" sz="1600" dirty="0">
                <a:solidFill>
                  <a:schemeClr val="tx1">
                    <a:lumMod val="75000"/>
                    <a:lumOff val="25000"/>
                  </a:schemeClr>
                </a:solidFill>
                <a:cs typeface="+mn-ea"/>
                <a:sym typeface="+mn-lt"/>
              </a:rPr>
              <a:t>12011923</a:t>
            </a:r>
            <a:endParaRPr lang="en-US" altLang="zh-CN" sz="1600" dirty="0">
              <a:solidFill>
                <a:schemeClr val="tx1">
                  <a:lumMod val="75000"/>
                  <a:lumOff val="25000"/>
                </a:schemeClr>
              </a:solidFill>
              <a:cs typeface="+mn-ea"/>
              <a:sym typeface="+mn-lt"/>
            </a:endParaRPr>
          </a:p>
        </p:txBody>
      </p:sp>
      <p:sp>
        <p:nvSpPr>
          <p:cNvPr id="25" name="文本框 24"/>
          <p:cNvSpPr txBox="1"/>
          <p:nvPr/>
        </p:nvSpPr>
        <p:spPr>
          <a:xfrm>
            <a:off x="708269" y="4788981"/>
            <a:ext cx="2901698" cy="584775"/>
          </a:xfrm>
          <a:prstGeom prst="rect">
            <a:avLst/>
          </a:prstGeom>
          <a:noFill/>
        </p:spPr>
        <p:txBody>
          <a:bodyPr wrap="square" rtlCol="0">
            <a:spAutoFit/>
          </a:bodyPr>
          <a:lstStyle/>
          <a:p>
            <a:pPr algn="r"/>
            <a:r>
              <a:rPr lang="zh-CN" altLang="en-US" sz="3200" dirty="0">
                <a:solidFill>
                  <a:srgbClr val="3563A8"/>
                </a:solidFill>
              </a:rPr>
              <a:t>张一弛</a:t>
            </a:r>
            <a:endParaRPr lang="zh-CN" altLang="en-US" sz="2000" dirty="0">
              <a:solidFill>
                <a:srgbClr val="3563A8"/>
              </a:solidFill>
            </a:endParaRPr>
          </a:p>
        </p:txBody>
      </p:sp>
      <p:sp>
        <p:nvSpPr>
          <p:cNvPr id="26" name="文本框 25"/>
          <p:cNvSpPr txBox="1"/>
          <p:nvPr/>
        </p:nvSpPr>
        <p:spPr>
          <a:xfrm>
            <a:off x="8145717" y="4788981"/>
            <a:ext cx="2901698" cy="584775"/>
          </a:xfrm>
          <a:prstGeom prst="rect">
            <a:avLst/>
          </a:prstGeom>
          <a:noFill/>
        </p:spPr>
        <p:txBody>
          <a:bodyPr wrap="square" rtlCol="0">
            <a:spAutoFit/>
          </a:bodyPr>
          <a:lstStyle/>
          <a:p>
            <a:r>
              <a:rPr lang="zh-CN" altLang="en-US" sz="3200" dirty="0">
                <a:solidFill>
                  <a:srgbClr val="3563A8"/>
                </a:solidFill>
              </a:rPr>
              <a:t>杨恒宇</a:t>
            </a:r>
            <a:endParaRPr lang="zh-CN" altLang="en-US" sz="2000" dirty="0">
              <a:solidFill>
                <a:srgbClr val="3563A8"/>
              </a:solidFill>
            </a:endParaRPr>
          </a:p>
        </p:txBody>
      </p:sp>
      <p:sp>
        <p:nvSpPr>
          <p:cNvPr id="27" name="文本框 26"/>
          <p:cNvSpPr txBox="1"/>
          <p:nvPr/>
        </p:nvSpPr>
        <p:spPr>
          <a:xfrm>
            <a:off x="8145717" y="2525877"/>
            <a:ext cx="2901698" cy="584775"/>
          </a:xfrm>
          <a:prstGeom prst="rect">
            <a:avLst/>
          </a:prstGeom>
          <a:noFill/>
        </p:spPr>
        <p:txBody>
          <a:bodyPr wrap="square" rtlCol="0">
            <a:spAutoFit/>
          </a:bodyPr>
          <a:lstStyle/>
          <a:p>
            <a:r>
              <a:rPr lang="zh-CN" altLang="en-US" sz="3200" dirty="0">
                <a:solidFill>
                  <a:srgbClr val="3563A8"/>
                </a:solidFill>
              </a:rPr>
              <a:t>张宇潇</a:t>
            </a:r>
            <a:endParaRPr lang="zh-CN" altLang="en-US" sz="2000" dirty="0">
              <a:solidFill>
                <a:srgbClr val="3563A8"/>
              </a:solidFill>
            </a:endParaRPr>
          </a:p>
        </p:txBody>
      </p:sp>
      <p:grpSp>
        <p:nvGrpSpPr>
          <p:cNvPr id="28" name="组合 27"/>
          <p:cNvGrpSpPr/>
          <p:nvPr/>
        </p:nvGrpSpPr>
        <p:grpSpPr>
          <a:xfrm>
            <a:off x="92656" y="117332"/>
            <a:ext cx="1728481" cy="320040"/>
            <a:chOff x="935936" y="147812"/>
            <a:chExt cx="1728481" cy="320040"/>
          </a:xfrm>
        </p:grpSpPr>
        <p:cxnSp>
          <p:nvCxnSpPr>
            <p:cNvPr id="29" name="直接连接符 28"/>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35936" y="190853"/>
              <a:ext cx="650947" cy="276999"/>
            </a:xfrm>
            <a:prstGeom prst="rect">
              <a:avLst/>
            </a:prstGeom>
            <a:noFill/>
          </p:spPr>
          <p:txBody>
            <a:bodyPr wrap="none" rtlCol="0">
              <a:spAutoFit/>
            </a:bodyPr>
            <a:lstStyle/>
            <a:p>
              <a:r>
                <a:rPr lang="zh-CN" altLang="en-US" sz="1200" dirty="0">
                  <a:solidFill>
                    <a:srgbClr val="3563A8"/>
                  </a:solidFill>
                  <a:latin typeface="+mj-lt"/>
                  <a:ea typeface="Arial Unicode MS" panose="020B0604020202020204" pitchFamily="34" charset="-122"/>
                  <a:cs typeface="Arial Unicode MS" panose="020B0604020202020204" pitchFamily="34" charset="-122"/>
                </a:rPr>
                <a:t>第</a:t>
              </a:r>
              <a:r>
                <a:rPr lang="en-US" altLang="zh-CN" sz="1200" dirty="0">
                  <a:solidFill>
                    <a:srgbClr val="3563A8"/>
                  </a:solidFill>
                  <a:latin typeface="+mj-lt"/>
                  <a:ea typeface="Arial Unicode MS" panose="020B0604020202020204" pitchFamily="34" charset="-122"/>
                  <a:cs typeface="Arial Unicode MS" panose="020B0604020202020204" pitchFamily="34" charset="-122"/>
                </a:rPr>
                <a:t>11</a:t>
              </a:r>
              <a:r>
                <a:rPr lang="zh-CN" altLang="en-US" sz="1200" dirty="0">
                  <a:solidFill>
                    <a:srgbClr val="3563A8"/>
                  </a:solidFill>
                  <a:latin typeface="+mj-lt"/>
                  <a:ea typeface="Arial Unicode MS" panose="020B0604020202020204" pitchFamily="34" charset="-122"/>
                  <a:cs typeface="Arial Unicode MS" panose="020B0604020202020204" pitchFamily="34" charset="-122"/>
                </a:rPr>
                <a:t>组</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31" name="文本框 30"/>
            <p:cNvSpPr txBox="1"/>
            <p:nvPr/>
          </p:nvSpPr>
          <p:spPr>
            <a:xfrm>
              <a:off x="1636572" y="169333"/>
              <a:ext cx="102784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presentation</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Reflection</a:t>
            </a:r>
            <a:endParaRPr lang="zh-CN" altLang="en-US" dirty="0"/>
          </a:p>
        </p:txBody>
      </p:sp>
      <p:sp>
        <p:nvSpPr>
          <p:cNvPr id="3" name="内容占位符 2"/>
          <p:cNvSpPr>
            <a:spLocks noGrp="1"/>
          </p:cNvSpPr>
          <p:nvPr>
            <p:ph idx="1"/>
          </p:nvPr>
        </p:nvSpPr>
        <p:spPr/>
        <p:txBody>
          <a:bodyPr/>
          <a:lstStyle/>
          <a:p>
            <a:r>
              <a:rPr lang="en-US" altLang="zh-CN" dirty="0"/>
              <a:t> </a:t>
            </a:r>
            <a:r>
              <a:rPr lang="zh-CN" altLang="en-US" dirty="0"/>
              <a:t>Ｎ（通道数）对合成语言信号的影响：</a:t>
            </a:r>
            <a:endParaRPr lang="en-US" altLang="zh-CN" dirty="0"/>
          </a:p>
          <a:p>
            <a:pPr marL="0" indent="0">
              <a:buNone/>
            </a:pPr>
            <a:r>
              <a:rPr lang="zh-CN" altLang="en-US" dirty="0"/>
              <a:t>　１</a:t>
            </a:r>
            <a:r>
              <a:rPr lang="en-US" altLang="zh-CN" dirty="0"/>
              <a:t>.</a:t>
            </a:r>
            <a:r>
              <a:rPr lang="zh-CN" altLang="en-US" dirty="0"/>
              <a:t>Ｎ在一定范围内增大的时候，合成的语音信号会更加清楚，但是当</a:t>
            </a:r>
            <a:r>
              <a:rPr lang="en-US" altLang="zh-CN" dirty="0"/>
              <a:t>N</a:t>
            </a:r>
            <a:r>
              <a:rPr lang="zh-CN" altLang="en-US" dirty="0"/>
              <a:t>过大的时候，语音信号逐        渐失真。</a:t>
            </a:r>
            <a:endParaRPr lang="en-US" altLang="zh-CN" dirty="0"/>
          </a:p>
          <a:p>
            <a:pPr marL="0" indent="0">
              <a:buNone/>
            </a:pPr>
            <a:r>
              <a:rPr lang="en-US" altLang="zh-CN" dirty="0"/>
              <a:t>    </a:t>
            </a:r>
            <a:r>
              <a:rPr lang="zh-CN" altLang="en-US" dirty="0"/>
              <a:t>原因：语音信号的频率分布并不是均匀的，当取得通道数很多，可能有通道的信号并没有包含原来的语音信号的频率成分，但是也叠加到了合成信号中。</a:t>
            </a:r>
            <a:endParaRPr lang="en-US" altLang="zh-CN" dirty="0"/>
          </a:p>
          <a:p>
            <a:pPr marL="0" indent="0">
              <a:buNone/>
            </a:pPr>
            <a:r>
              <a:rPr lang="en-US" altLang="zh-CN" dirty="0"/>
              <a:t>    2. </a:t>
            </a:r>
            <a:r>
              <a:rPr lang="en-US" altLang="zh-CN" dirty="0" err="1"/>
              <a:t>fcut</a:t>
            </a:r>
            <a:r>
              <a:rPr lang="en-US" altLang="zh-CN" dirty="0"/>
              <a:t> </a:t>
            </a:r>
            <a:r>
              <a:rPr lang="zh-CN" altLang="en-US" dirty="0"/>
              <a:t>在一定范围内增大的时候，合成语音信号会更加清楚，但是当</a:t>
            </a:r>
            <a:r>
              <a:rPr lang="en-US" altLang="zh-CN" dirty="0" err="1"/>
              <a:t>fcut</a:t>
            </a:r>
            <a:r>
              <a:rPr lang="zh-CN" altLang="en-US" dirty="0"/>
              <a:t>过大的时候，语音信号也会失真。</a:t>
            </a:r>
            <a:endParaRPr lang="en-US" altLang="zh-CN" dirty="0"/>
          </a:p>
          <a:p>
            <a:pPr marL="0" indent="0">
              <a:buNone/>
            </a:pPr>
            <a:r>
              <a:rPr lang="en-US" altLang="zh-CN" dirty="0"/>
              <a:t>    </a:t>
            </a:r>
            <a:r>
              <a:rPr lang="zh-CN" altLang="en-US" dirty="0"/>
              <a:t>原因：</a:t>
            </a:r>
            <a:r>
              <a:rPr lang="en-US" altLang="zh-CN" dirty="0"/>
              <a:t> </a:t>
            </a:r>
            <a:r>
              <a:rPr lang="en-US" altLang="zh-CN" dirty="0" err="1"/>
              <a:t>fcut</a:t>
            </a:r>
            <a:r>
              <a:rPr lang="en-US" altLang="zh-CN" dirty="0"/>
              <a:t> </a:t>
            </a:r>
            <a:r>
              <a:rPr lang="zh-CN" altLang="en-US" dirty="0"/>
              <a:t>越大意味着提取包络更接近信号的精细结构，在一定范围内提高</a:t>
            </a:r>
            <a:r>
              <a:rPr lang="en-US" altLang="zh-CN" dirty="0" err="1"/>
              <a:t>fcut</a:t>
            </a:r>
            <a:r>
              <a:rPr lang="zh-CN" altLang="en-US" dirty="0"/>
              <a:t>可以提高语音信号的准确性，但是</a:t>
            </a:r>
            <a:r>
              <a:rPr lang="en-US" altLang="zh-CN" dirty="0" err="1"/>
              <a:t>fcut</a:t>
            </a:r>
            <a:r>
              <a:rPr lang="zh-CN" altLang="en-US" dirty="0"/>
              <a:t>过大低通滤波器基本就没有起到任何作用，大量的噪声信号被保留。</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924259" y="3058931"/>
            <a:ext cx="2401935" cy="740139"/>
          </a:xfrm>
          <a:prstGeom prst="rect">
            <a:avLst/>
          </a:prstGeom>
          <a:noFill/>
        </p:spPr>
        <p:txBody>
          <a:bodyPr wrap="square" rtlCol="0">
            <a:spAutoFit/>
          </a:bodyPr>
          <a:lstStyle/>
          <a:p>
            <a:pPr algn="ctr">
              <a:lnSpc>
                <a:spcPct val="150000"/>
              </a:lnSpc>
            </a:pPr>
            <a:r>
              <a:rPr lang="en-US" altLang="zh-CN" sz="3200" dirty="0">
                <a:solidFill>
                  <a:srgbClr val="3563A8"/>
                </a:solidFill>
              </a:rPr>
              <a:t>THANKS</a:t>
            </a:r>
            <a:r>
              <a:rPr lang="zh-CN" altLang="en-US" sz="3200" dirty="0">
                <a:solidFill>
                  <a:srgbClr val="3563A8"/>
                </a:solidFill>
              </a:rPr>
              <a:t>！</a:t>
            </a:r>
            <a:endParaRPr lang="zh-CN" altLang="en-US" sz="3200" dirty="0">
              <a:solidFill>
                <a:srgbClr val="3563A8"/>
              </a:solidFill>
            </a:endParaRPr>
          </a:p>
        </p:txBody>
      </p:sp>
      <p:grpSp>
        <p:nvGrpSpPr>
          <p:cNvPr id="14" name="组合 13"/>
          <p:cNvGrpSpPr/>
          <p:nvPr/>
        </p:nvGrpSpPr>
        <p:grpSpPr>
          <a:xfrm rot="619297">
            <a:off x="2853655" y="202547"/>
            <a:ext cx="6484691" cy="6452906"/>
            <a:chOff x="6940262" y="3251983"/>
            <a:chExt cx="971550" cy="966788"/>
          </a:xfrm>
        </p:grpSpPr>
        <p:sp>
          <p:nvSpPr>
            <p:cNvPr id="15" name="Freeform 5"/>
            <p:cNvSpPr/>
            <p:nvPr/>
          </p:nvSpPr>
          <p:spPr bwMode="auto">
            <a:xfrm>
              <a:off x="6959312" y="3251983"/>
              <a:ext cx="928688" cy="966788"/>
            </a:xfrm>
            <a:custGeom>
              <a:avLst/>
              <a:gdLst>
                <a:gd name="T0" fmla="*/ 121 w 245"/>
                <a:gd name="T1" fmla="*/ 0 h 255"/>
                <a:gd name="T2" fmla="*/ 158 w 245"/>
                <a:gd name="T3" fmla="*/ 61 h 255"/>
                <a:gd name="T4" fmla="*/ 234 w 245"/>
                <a:gd name="T5" fmla="*/ 65 h 255"/>
                <a:gd name="T6" fmla="*/ 198 w 245"/>
                <a:gd name="T7" fmla="*/ 128 h 255"/>
                <a:gd name="T8" fmla="*/ 233 w 245"/>
                <a:gd name="T9" fmla="*/ 191 h 255"/>
                <a:gd name="T10" fmla="*/ 160 w 245"/>
                <a:gd name="T11" fmla="*/ 193 h 255"/>
                <a:gd name="T12" fmla="*/ 122 w 245"/>
                <a:gd name="T13" fmla="*/ 255 h 255"/>
                <a:gd name="T14" fmla="*/ 87 w 245"/>
                <a:gd name="T15" fmla="*/ 193 h 255"/>
                <a:gd name="T16" fmla="*/ 11 w 245"/>
                <a:gd name="T17" fmla="*/ 190 h 255"/>
                <a:gd name="T18" fmla="*/ 47 w 245"/>
                <a:gd name="T19" fmla="*/ 125 h 255"/>
                <a:gd name="T20" fmla="*/ 11 w 245"/>
                <a:gd name="T21" fmla="*/ 65 h 255"/>
                <a:gd name="T22" fmla="*/ 86 w 245"/>
                <a:gd name="T23" fmla="*/ 62 h 255"/>
                <a:gd name="T24" fmla="*/ 121 w 245"/>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55">
                  <a:moveTo>
                    <a:pt x="121" y="0"/>
                  </a:moveTo>
                  <a:cubicBezTo>
                    <a:pt x="142" y="0"/>
                    <a:pt x="147" y="55"/>
                    <a:pt x="158" y="61"/>
                  </a:cubicBezTo>
                  <a:cubicBezTo>
                    <a:pt x="170" y="67"/>
                    <a:pt x="222" y="43"/>
                    <a:pt x="234" y="65"/>
                  </a:cubicBezTo>
                  <a:cubicBezTo>
                    <a:pt x="245" y="85"/>
                    <a:pt x="198" y="115"/>
                    <a:pt x="198" y="128"/>
                  </a:cubicBezTo>
                  <a:cubicBezTo>
                    <a:pt x="198" y="141"/>
                    <a:pt x="244" y="172"/>
                    <a:pt x="233" y="191"/>
                  </a:cubicBezTo>
                  <a:cubicBezTo>
                    <a:pt x="222" y="211"/>
                    <a:pt x="172" y="186"/>
                    <a:pt x="160" y="193"/>
                  </a:cubicBezTo>
                  <a:cubicBezTo>
                    <a:pt x="148" y="200"/>
                    <a:pt x="143" y="255"/>
                    <a:pt x="122" y="255"/>
                  </a:cubicBezTo>
                  <a:cubicBezTo>
                    <a:pt x="101" y="255"/>
                    <a:pt x="98" y="199"/>
                    <a:pt x="87" y="193"/>
                  </a:cubicBezTo>
                  <a:cubicBezTo>
                    <a:pt x="75" y="187"/>
                    <a:pt x="24" y="212"/>
                    <a:pt x="11" y="190"/>
                  </a:cubicBezTo>
                  <a:cubicBezTo>
                    <a:pt x="0" y="169"/>
                    <a:pt x="47" y="138"/>
                    <a:pt x="47" y="125"/>
                  </a:cubicBezTo>
                  <a:cubicBezTo>
                    <a:pt x="48" y="113"/>
                    <a:pt x="1" y="83"/>
                    <a:pt x="11" y="65"/>
                  </a:cubicBezTo>
                  <a:cubicBezTo>
                    <a:pt x="23" y="45"/>
                    <a:pt x="73" y="69"/>
                    <a:pt x="86" y="62"/>
                  </a:cubicBezTo>
                  <a:cubicBezTo>
                    <a:pt x="97" y="55"/>
                    <a:pt x="100" y="0"/>
                    <a:pt x="121" y="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 name="Freeform 6"/>
            <p:cNvSpPr/>
            <p:nvPr/>
          </p:nvSpPr>
          <p:spPr bwMode="auto">
            <a:xfrm>
              <a:off x="6956137" y="3256746"/>
              <a:ext cx="936625" cy="962025"/>
            </a:xfrm>
            <a:custGeom>
              <a:avLst/>
              <a:gdLst>
                <a:gd name="T0" fmla="*/ 129 w 247"/>
                <a:gd name="T1" fmla="*/ 1 h 254"/>
                <a:gd name="T2" fmla="*/ 162 w 247"/>
                <a:gd name="T3" fmla="*/ 63 h 254"/>
                <a:gd name="T4" fmla="*/ 237 w 247"/>
                <a:gd name="T5" fmla="*/ 71 h 254"/>
                <a:gd name="T6" fmla="*/ 198 w 247"/>
                <a:gd name="T7" fmla="*/ 131 h 254"/>
                <a:gd name="T8" fmla="*/ 229 w 247"/>
                <a:gd name="T9" fmla="*/ 196 h 254"/>
                <a:gd name="T10" fmla="*/ 156 w 247"/>
                <a:gd name="T11" fmla="*/ 193 h 254"/>
                <a:gd name="T12" fmla="*/ 116 w 247"/>
                <a:gd name="T13" fmla="*/ 252 h 254"/>
                <a:gd name="T14" fmla="*/ 84 w 247"/>
                <a:gd name="T15" fmla="*/ 189 h 254"/>
                <a:gd name="T16" fmla="*/ 11 w 247"/>
                <a:gd name="T17" fmla="*/ 182 h 254"/>
                <a:gd name="T18" fmla="*/ 49 w 247"/>
                <a:gd name="T19" fmla="*/ 121 h 254"/>
                <a:gd name="T20" fmla="*/ 18 w 247"/>
                <a:gd name="T21" fmla="*/ 59 h 254"/>
                <a:gd name="T22" fmla="*/ 91 w 247"/>
                <a:gd name="T23" fmla="*/ 60 h 254"/>
                <a:gd name="T24" fmla="*/ 129 w 247"/>
                <a:gd name="T25" fmla="*/ 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4">
                  <a:moveTo>
                    <a:pt x="129" y="1"/>
                  </a:moveTo>
                  <a:cubicBezTo>
                    <a:pt x="150" y="2"/>
                    <a:pt x="151" y="57"/>
                    <a:pt x="162" y="63"/>
                  </a:cubicBezTo>
                  <a:cubicBezTo>
                    <a:pt x="174" y="70"/>
                    <a:pt x="226" y="49"/>
                    <a:pt x="237" y="71"/>
                  </a:cubicBezTo>
                  <a:cubicBezTo>
                    <a:pt x="247" y="91"/>
                    <a:pt x="199" y="118"/>
                    <a:pt x="198" y="131"/>
                  </a:cubicBezTo>
                  <a:cubicBezTo>
                    <a:pt x="197" y="144"/>
                    <a:pt x="241" y="177"/>
                    <a:pt x="229" y="196"/>
                  </a:cubicBezTo>
                  <a:cubicBezTo>
                    <a:pt x="217" y="214"/>
                    <a:pt x="169" y="187"/>
                    <a:pt x="156" y="193"/>
                  </a:cubicBezTo>
                  <a:cubicBezTo>
                    <a:pt x="144" y="199"/>
                    <a:pt x="137" y="254"/>
                    <a:pt x="116" y="252"/>
                  </a:cubicBezTo>
                  <a:cubicBezTo>
                    <a:pt x="95" y="251"/>
                    <a:pt x="95" y="196"/>
                    <a:pt x="84" y="189"/>
                  </a:cubicBezTo>
                  <a:cubicBezTo>
                    <a:pt x="73" y="182"/>
                    <a:pt x="21" y="204"/>
                    <a:pt x="11" y="182"/>
                  </a:cubicBezTo>
                  <a:cubicBezTo>
                    <a:pt x="0" y="161"/>
                    <a:pt x="48" y="134"/>
                    <a:pt x="49" y="121"/>
                  </a:cubicBezTo>
                  <a:cubicBezTo>
                    <a:pt x="50" y="108"/>
                    <a:pt x="7" y="76"/>
                    <a:pt x="18" y="59"/>
                  </a:cubicBezTo>
                  <a:cubicBezTo>
                    <a:pt x="30" y="40"/>
                    <a:pt x="78" y="66"/>
                    <a:pt x="91" y="60"/>
                  </a:cubicBezTo>
                  <a:cubicBezTo>
                    <a:pt x="103" y="54"/>
                    <a:pt x="109" y="0"/>
                    <a:pt x="129" y="1"/>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6956137" y="3259921"/>
              <a:ext cx="936625" cy="955675"/>
            </a:xfrm>
            <a:custGeom>
              <a:avLst/>
              <a:gdLst>
                <a:gd name="T0" fmla="*/ 137 w 247"/>
                <a:gd name="T1" fmla="*/ 2 h 252"/>
                <a:gd name="T2" fmla="*/ 165 w 247"/>
                <a:gd name="T3" fmla="*/ 65 h 252"/>
                <a:gd name="T4" fmla="*/ 239 w 247"/>
                <a:gd name="T5" fmla="*/ 77 h 252"/>
                <a:gd name="T6" fmla="*/ 197 w 247"/>
                <a:gd name="T7" fmla="*/ 134 h 252"/>
                <a:gd name="T8" fmla="*/ 224 w 247"/>
                <a:gd name="T9" fmla="*/ 200 h 252"/>
                <a:gd name="T10" fmla="*/ 152 w 247"/>
                <a:gd name="T11" fmla="*/ 193 h 252"/>
                <a:gd name="T12" fmla="*/ 109 w 247"/>
                <a:gd name="T13" fmla="*/ 250 h 252"/>
                <a:gd name="T14" fmla="*/ 81 w 247"/>
                <a:gd name="T15" fmla="*/ 185 h 252"/>
                <a:gd name="T16" fmla="*/ 9 w 247"/>
                <a:gd name="T17" fmla="*/ 174 h 252"/>
                <a:gd name="T18" fmla="*/ 50 w 247"/>
                <a:gd name="T19" fmla="*/ 116 h 252"/>
                <a:gd name="T20" fmla="*/ 23 w 247"/>
                <a:gd name="T21" fmla="*/ 52 h 252"/>
                <a:gd name="T22" fmla="*/ 95 w 247"/>
                <a:gd name="T23" fmla="*/ 58 h 252"/>
                <a:gd name="T24" fmla="*/ 137 w 247"/>
                <a:gd name="T25" fmla="*/ 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52">
                  <a:moveTo>
                    <a:pt x="137" y="2"/>
                  </a:moveTo>
                  <a:cubicBezTo>
                    <a:pt x="157" y="4"/>
                    <a:pt x="155" y="58"/>
                    <a:pt x="165" y="65"/>
                  </a:cubicBezTo>
                  <a:cubicBezTo>
                    <a:pt x="177" y="73"/>
                    <a:pt x="229" y="55"/>
                    <a:pt x="239" y="77"/>
                  </a:cubicBezTo>
                  <a:cubicBezTo>
                    <a:pt x="247" y="98"/>
                    <a:pt x="198" y="121"/>
                    <a:pt x="197" y="134"/>
                  </a:cubicBezTo>
                  <a:cubicBezTo>
                    <a:pt x="196" y="147"/>
                    <a:pt x="237" y="182"/>
                    <a:pt x="224" y="200"/>
                  </a:cubicBezTo>
                  <a:cubicBezTo>
                    <a:pt x="210" y="217"/>
                    <a:pt x="164" y="188"/>
                    <a:pt x="152" y="193"/>
                  </a:cubicBezTo>
                  <a:cubicBezTo>
                    <a:pt x="140" y="198"/>
                    <a:pt x="130" y="252"/>
                    <a:pt x="109" y="250"/>
                  </a:cubicBezTo>
                  <a:cubicBezTo>
                    <a:pt x="88" y="247"/>
                    <a:pt x="91" y="192"/>
                    <a:pt x="81" y="185"/>
                  </a:cubicBezTo>
                  <a:cubicBezTo>
                    <a:pt x="70" y="177"/>
                    <a:pt x="18" y="196"/>
                    <a:pt x="9" y="174"/>
                  </a:cubicBezTo>
                  <a:cubicBezTo>
                    <a:pt x="0" y="153"/>
                    <a:pt x="49" y="129"/>
                    <a:pt x="50" y="116"/>
                  </a:cubicBezTo>
                  <a:cubicBezTo>
                    <a:pt x="52" y="104"/>
                    <a:pt x="11" y="69"/>
                    <a:pt x="23" y="52"/>
                  </a:cubicBezTo>
                  <a:cubicBezTo>
                    <a:pt x="37" y="35"/>
                    <a:pt x="83" y="63"/>
                    <a:pt x="95" y="58"/>
                  </a:cubicBezTo>
                  <a:cubicBezTo>
                    <a:pt x="107" y="53"/>
                    <a:pt x="116" y="0"/>
                    <a:pt x="137" y="2"/>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Freeform 8"/>
            <p:cNvSpPr/>
            <p:nvPr/>
          </p:nvSpPr>
          <p:spPr bwMode="auto">
            <a:xfrm>
              <a:off x="6951375" y="3259921"/>
              <a:ext cx="944563" cy="950913"/>
            </a:xfrm>
            <a:custGeom>
              <a:avLst/>
              <a:gdLst>
                <a:gd name="T0" fmla="*/ 145 w 249"/>
                <a:gd name="T1" fmla="*/ 4 h 251"/>
                <a:gd name="T2" fmla="*/ 170 w 249"/>
                <a:gd name="T3" fmla="*/ 69 h 251"/>
                <a:gd name="T4" fmla="*/ 242 w 249"/>
                <a:gd name="T5" fmla="*/ 84 h 251"/>
                <a:gd name="T6" fmla="*/ 197 w 249"/>
                <a:gd name="T7" fmla="*/ 138 h 251"/>
                <a:gd name="T8" fmla="*/ 219 w 249"/>
                <a:gd name="T9" fmla="*/ 205 h 251"/>
                <a:gd name="T10" fmla="*/ 148 w 249"/>
                <a:gd name="T11" fmla="*/ 194 h 251"/>
                <a:gd name="T12" fmla="*/ 103 w 249"/>
                <a:gd name="T13" fmla="*/ 248 h 251"/>
                <a:gd name="T14" fmla="*/ 79 w 249"/>
                <a:gd name="T15" fmla="*/ 182 h 251"/>
                <a:gd name="T16" fmla="*/ 8 w 249"/>
                <a:gd name="T17" fmla="*/ 168 h 251"/>
                <a:gd name="T18" fmla="*/ 52 w 249"/>
                <a:gd name="T19" fmla="*/ 112 h 251"/>
                <a:gd name="T20" fmla="*/ 30 w 249"/>
                <a:gd name="T21" fmla="*/ 47 h 251"/>
                <a:gd name="T22" fmla="*/ 100 w 249"/>
                <a:gd name="T23" fmla="*/ 56 h 251"/>
                <a:gd name="T24" fmla="*/ 145 w 249"/>
                <a:gd name="T25" fmla="*/ 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9" h="251">
                  <a:moveTo>
                    <a:pt x="145" y="4"/>
                  </a:moveTo>
                  <a:cubicBezTo>
                    <a:pt x="165" y="7"/>
                    <a:pt x="160" y="61"/>
                    <a:pt x="170" y="69"/>
                  </a:cubicBezTo>
                  <a:cubicBezTo>
                    <a:pt x="180" y="77"/>
                    <a:pt x="233" y="62"/>
                    <a:pt x="242" y="84"/>
                  </a:cubicBezTo>
                  <a:cubicBezTo>
                    <a:pt x="249" y="105"/>
                    <a:pt x="199" y="126"/>
                    <a:pt x="197" y="138"/>
                  </a:cubicBezTo>
                  <a:cubicBezTo>
                    <a:pt x="195" y="150"/>
                    <a:pt x="234" y="188"/>
                    <a:pt x="219" y="205"/>
                  </a:cubicBezTo>
                  <a:cubicBezTo>
                    <a:pt x="205" y="222"/>
                    <a:pt x="161" y="190"/>
                    <a:pt x="148" y="194"/>
                  </a:cubicBezTo>
                  <a:cubicBezTo>
                    <a:pt x="137" y="199"/>
                    <a:pt x="124" y="251"/>
                    <a:pt x="103" y="248"/>
                  </a:cubicBezTo>
                  <a:cubicBezTo>
                    <a:pt x="83" y="244"/>
                    <a:pt x="88" y="190"/>
                    <a:pt x="79" y="182"/>
                  </a:cubicBezTo>
                  <a:cubicBezTo>
                    <a:pt x="69" y="173"/>
                    <a:pt x="16" y="189"/>
                    <a:pt x="8" y="168"/>
                  </a:cubicBezTo>
                  <a:cubicBezTo>
                    <a:pt x="0" y="147"/>
                    <a:pt x="50" y="125"/>
                    <a:pt x="52" y="112"/>
                  </a:cubicBezTo>
                  <a:cubicBezTo>
                    <a:pt x="55" y="100"/>
                    <a:pt x="16" y="63"/>
                    <a:pt x="30" y="47"/>
                  </a:cubicBezTo>
                  <a:cubicBezTo>
                    <a:pt x="44" y="30"/>
                    <a:pt x="88" y="61"/>
                    <a:pt x="100" y="56"/>
                  </a:cubicBezTo>
                  <a:cubicBezTo>
                    <a:pt x="112" y="52"/>
                    <a:pt x="125" y="0"/>
                    <a:pt x="145" y="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Freeform 9"/>
            <p:cNvSpPr/>
            <p:nvPr/>
          </p:nvSpPr>
          <p:spPr bwMode="auto">
            <a:xfrm>
              <a:off x="6948200" y="3263096"/>
              <a:ext cx="950913" cy="947738"/>
            </a:xfrm>
            <a:custGeom>
              <a:avLst/>
              <a:gdLst>
                <a:gd name="T0" fmla="*/ 153 w 251"/>
                <a:gd name="T1" fmla="*/ 5 h 250"/>
                <a:gd name="T2" fmla="*/ 174 w 251"/>
                <a:gd name="T3" fmla="*/ 71 h 250"/>
                <a:gd name="T4" fmla="*/ 244 w 251"/>
                <a:gd name="T5" fmla="*/ 90 h 250"/>
                <a:gd name="T6" fmla="*/ 197 w 251"/>
                <a:gd name="T7" fmla="*/ 141 h 250"/>
                <a:gd name="T8" fmla="*/ 215 w 251"/>
                <a:gd name="T9" fmla="*/ 209 h 250"/>
                <a:gd name="T10" fmla="*/ 145 w 251"/>
                <a:gd name="T11" fmla="*/ 194 h 250"/>
                <a:gd name="T12" fmla="*/ 97 w 251"/>
                <a:gd name="T13" fmla="*/ 245 h 250"/>
                <a:gd name="T14" fmla="*/ 76 w 251"/>
                <a:gd name="T15" fmla="*/ 177 h 250"/>
                <a:gd name="T16" fmla="*/ 7 w 251"/>
                <a:gd name="T17" fmla="*/ 160 h 250"/>
                <a:gd name="T18" fmla="*/ 54 w 251"/>
                <a:gd name="T19" fmla="*/ 108 h 250"/>
                <a:gd name="T20" fmla="*/ 36 w 251"/>
                <a:gd name="T21" fmla="*/ 40 h 250"/>
                <a:gd name="T22" fmla="*/ 105 w 251"/>
                <a:gd name="T23" fmla="*/ 54 h 250"/>
                <a:gd name="T24" fmla="*/ 153 w 251"/>
                <a:gd name="T25" fmla="*/ 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0">
                  <a:moveTo>
                    <a:pt x="153" y="5"/>
                  </a:moveTo>
                  <a:cubicBezTo>
                    <a:pt x="173" y="9"/>
                    <a:pt x="165" y="62"/>
                    <a:pt x="174" y="71"/>
                  </a:cubicBezTo>
                  <a:cubicBezTo>
                    <a:pt x="184" y="80"/>
                    <a:pt x="238" y="68"/>
                    <a:pt x="244" y="90"/>
                  </a:cubicBezTo>
                  <a:cubicBezTo>
                    <a:pt x="251" y="111"/>
                    <a:pt x="200" y="129"/>
                    <a:pt x="197" y="141"/>
                  </a:cubicBezTo>
                  <a:cubicBezTo>
                    <a:pt x="194" y="153"/>
                    <a:pt x="231" y="193"/>
                    <a:pt x="215" y="209"/>
                  </a:cubicBezTo>
                  <a:cubicBezTo>
                    <a:pt x="199" y="225"/>
                    <a:pt x="158" y="191"/>
                    <a:pt x="145" y="194"/>
                  </a:cubicBezTo>
                  <a:cubicBezTo>
                    <a:pt x="133" y="198"/>
                    <a:pt x="117" y="250"/>
                    <a:pt x="97" y="245"/>
                  </a:cubicBezTo>
                  <a:cubicBezTo>
                    <a:pt x="77" y="240"/>
                    <a:pt x="86" y="186"/>
                    <a:pt x="76" y="177"/>
                  </a:cubicBezTo>
                  <a:cubicBezTo>
                    <a:pt x="67" y="169"/>
                    <a:pt x="14" y="181"/>
                    <a:pt x="7" y="160"/>
                  </a:cubicBezTo>
                  <a:cubicBezTo>
                    <a:pt x="0" y="139"/>
                    <a:pt x="51" y="120"/>
                    <a:pt x="54" y="108"/>
                  </a:cubicBezTo>
                  <a:cubicBezTo>
                    <a:pt x="57" y="95"/>
                    <a:pt x="21" y="56"/>
                    <a:pt x="36" y="40"/>
                  </a:cubicBezTo>
                  <a:cubicBezTo>
                    <a:pt x="51" y="25"/>
                    <a:pt x="93" y="58"/>
                    <a:pt x="105" y="54"/>
                  </a:cubicBezTo>
                  <a:cubicBezTo>
                    <a:pt x="117" y="51"/>
                    <a:pt x="133" y="0"/>
                    <a:pt x="153" y="5"/>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Freeform 10"/>
            <p:cNvSpPr/>
            <p:nvPr/>
          </p:nvSpPr>
          <p:spPr bwMode="auto">
            <a:xfrm>
              <a:off x="6948200" y="3263096"/>
              <a:ext cx="950913" cy="944563"/>
            </a:xfrm>
            <a:custGeom>
              <a:avLst/>
              <a:gdLst>
                <a:gd name="T0" fmla="*/ 160 w 251"/>
                <a:gd name="T1" fmla="*/ 6 h 249"/>
                <a:gd name="T2" fmla="*/ 178 w 251"/>
                <a:gd name="T3" fmla="*/ 74 h 249"/>
                <a:gd name="T4" fmla="*/ 246 w 251"/>
                <a:gd name="T5" fmla="*/ 97 h 249"/>
                <a:gd name="T6" fmla="*/ 196 w 251"/>
                <a:gd name="T7" fmla="*/ 145 h 249"/>
                <a:gd name="T8" fmla="*/ 209 w 251"/>
                <a:gd name="T9" fmla="*/ 215 h 249"/>
                <a:gd name="T10" fmla="*/ 141 w 251"/>
                <a:gd name="T11" fmla="*/ 195 h 249"/>
                <a:gd name="T12" fmla="*/ 91 w 251"/>
                <a:gd name="T13" fmla="*/ 243 h 249"/>
                <a:gd name="T14" fmla="*/ 73 w 251"/>
                <a:gd name="T15" fmla="*/ 174 h 249"/>
                <a:gd name="T16" fmla="*/ 5 w 251"/>
                <a:gd name="T17" fmla="*/ 153 h 249"/>
                <a:gd name="T18" fmla="*/ 55 w 251"/>
                <a:gd name="T19" fmla="*/ 104 h 249"/>
                <a:gd name="T20" fmla="*/ 42 w 251"/>
                <a:gd name="T21" fmla="*/ 35 h 249"/>
                <a:gd name="T22" fmla="*/ 109 w 251"/>
                <a:gd name="T23" fmla="*/ 53 h 249"/>
                <a:gd name="T24" fmla="*/ 160 w 251"/>
                <a:gd name="T25" fmla="*/ 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49">
                  <a:moveTo>
                    <a:pt x="160" y="6"/>
                  </a:moveTo>
                  <a:cubicBezTo>
                    <a:pt x="181" y="12"/>
                    <a:pt x="169" y="65"/>
                    <a:pt x="178" y="74"/>
                  </a:cubicBezTo>
                  <a:cubicBezTo>
                    <a:pt x="187" y="84"/>
                    <a:pt x="241" y="76"/>
                    <a:pt x="246" y="97"/>
                  </a:cubicBezTo>
                  <a:cubicBezTo>
                    <a:pt x="251" y="118"/>
                    <a:pt x="199" y="133"/>
                    <a:pt x="196" y="145"/>
                  </a:cubicBezTo>
                  <a:cubicBezTo>
                    <a:pt x="192" y="157"/>
                    <a:pt x="226" y="199"/>
                    <a:pt x="209" y="215"/>
                  </a:cubicBezTo>
                  <a:cubicBezTo>
                    <a:pt x="193" y="230"/>
                    <a:pt x="154" y="193"/>
                    <a:pt x="141" y="195"/>
                  </a:cubicBezTo>
                  <a:cubicBezTo>
                    <a:pt x="129" y="198"/>
                    <a:pt x="110" y="249"/>
                    <a:pt x="91" y="243"/>
                  </a:cubicBezTo>
                  <a:cubicBezTo>
                    <a:pt x="70" y="237"/>
                    <a:pt x="82" y="184"/>
                    <a:pt x="73" y="174"/>
                  </a:cubicBezTo>
                  <a:cubicBezTo>
                    <a:pt x="64" y="165"/>
                    <a:pt x="11" y="174"/>
                    <a:pt x="5" y="153"/>
                  </a:cubicBezTo>
                  <a:cubicBezTo>
                    <a:pt x="0" y="132"/>
                    <a:pt x="52" y="116"/>
                    <a:pt x="55" y="104"/>
                  </a:cubicBezTo>
                  <a:cubicBezTo>
                    <a:pt x="59" y="92"/>
                    <a:pt x="25" y="50"/>
                    <a:pt x="42" y="35"/>
                  </a:cubicBezTo>
                  <a:cubicBezTo>
                    <a:pt x="58" y="20"/>
                    <a:pt x="97" y="56"/>
                    <a:pt x="109" y="53"/>
                  </a:cubicBezTo>
                  <a:cubicBezTo>
                    <a:pt x="122" y="50"/>
                    <a:pt x="141" y="0"/>
                    <a:pt x="160" y="6"/>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11"/>
            <p:cNvSpPr/>
            <p:nvPr/>
          </p:nvSpPr>
          <p:spPr bwMode="auto">
            <a:xfrm>
              <a:off x="6945025" y="3267858"/>
              <a:ext cx="958850" cy="936625"/>
            </a:xfrm>
            <a:custGeom>
              <a:avLst/>
              <a:gdLst>
                <a:gd name="T0" fmla="*/ 169 w 253"/>
                <a:gd name="T1" fmla="*/ 7 h 247"/>
                <a:gd name="T2" fmla="*/ 182 w 253"/>
                <a:gd name="T3" fmla="*/ 77 h 247"/>
                <a:gd name="T4" fmla="*/ 249 w 253"/>
                <a:gd name="T5" fmla="*/ 104 h 247"/>
                <a:gd name="T6" fmla="*/ 196 w 253"/>
                <a:gd name="T7" fmla="*/ 148 h 247"/>
                <a:gd name="T8" fmla="*/ 205 w 253"/>
                <a:gd name="T9" fmla="*/ 219 h 247"/>
                <a:gd name="T10" fmla="*/ 137 w 253"/>
                <a:gd name="T11" fmla="*/ 196 h 247"/>
                <a:gd name="T12" fmla="*/ 85 w 253"/>
                <a:gd name="T13" fmla="*/ 240 h 247"/>
                <a:gd name="T14" fmla="*/ 71 w 253"/>
                <a:gd name="T15" fmla="*/ 170 h 247"/>
                <a:gd name="T16" fmla="*/ 5 w 253"/>
                <a:gd name="T17" fmla="*/ 145 h 247"/>
                <a:gd name="T18" fmla="*/ 57 w 253"/>
                <a:gd name="T19" fmla="*/ 100 h 247"/>
                <a:gd name="T20" fmla="*/ 48 w 253"/>
                <a:gd name="T21" fmla="*/ 29 h 247"/>
                <a:gd name="T22" fmla="*/ 115 w 253"/>
                <a:gd name="T23" fmla="*/ 51 h 247"/>
                <a:gd name="T24" fmla="*/ 169 w 253"/>
                <a:gd name="T25" fmla="*/ 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7">
                  <a:moveTo>
                    <a:pt x="169" y="7"/>
                  </a:moveTo>
                  <a:cubicBezTo>
                    <a:pt x="189" y="15"/>
                    <a:pt x="174" y="67"/>
                    <a:pt x="182" y="77"/>
                  </a:cubicBezTo>
                  <a:cubicBezTo>
                    <a:pt x="191" y="87"/>
                    <a:pt x="245" y="82"/>
                    <a:pt x="249" y="104"/>
                  </a:cubicBezTo>
                  <a:cubicBezTo>
                    <a:pt x="253" y="124"/>
                    <a:pt x="200" y="136"/>
                    <a:pt x="196" y="148"/>
                  </a:cubicBezTo>
                  <a:cubicBezTo>
                    <a:pt x="191" y="160"/>
                    <a:pt x="223" y="204"/>
                    <a:pt x="205" y="219"/>
                  </a:cubicBezTo>
                  <a:cubicBezTo>
                    <a:pt x="187" y="233"/>
                    <a:pt x="150" y="193"/>
                    <a:pt x="137" y="196"/>
                  </a:cubicBezTo>
                  <a:cubicBezTo>
                    <a:pt x="125" y="198"/>
                    <a:pt x="104" y="247"/>
                    <a:pt x="85" y="240"/>
                  </a:cubicBezTo>
                  <a:cubicBezTo>
                    <a:pt x="65" y="233"/>
                    <a:pt x="79" y="180"/>
                    <a:pt x="71" y="170"/>
                  </a:cubicBezTo>
                  <a:cubicBezTo>
                    <a:pt x="63" y="160"/>
                    <a:pt x="9" y="166"/>
                    <a:pt x="5" y="145"/>
                  </a:cubicBezTo>
                  <a:cubicBezTo>
                    <a:pt x="0" y="124"/>
                    <a:pt x="53" y="111"/>
                    <a:pt x="57" y="100"/>
                  </a:cubicBezTo>
                  <a:cubicBezTo>
                    <a:pt x="61" y="87"/>
                    <a:pt x="30" y="43"/>
                    <a:pt x="48" y="29"/>
                  </a:cubicBezTo>
                  <a:cubicBezTo>
                    <a:pt x="65" y="15"/>
                    <a:pt x="102" y="54"/>
                    <a:pt x="115" y="51"/>
                  </a:cubicBezTo>
                  <a:cubicBezTo>
                    <a:pt x="127" y="49"/>
                    <a:pt x="149" y="0"/>
                    <a:pt x="169" y="7"/>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 name="Freeform 12"/>
            <p:cNvSpPr/>
            <p:nvPr/>
          </p:nvSpPr>
          <p:spPr bwMode="auto">
            <a:xfrm>
              <a:off x="6945025" y="3271033"/>
              <a:ext cx="958850" cy="928688"/>
            </a:xfrm>
            <a:custGeom>
              <a:avLst/>
              <a:gdLst>
                <a:gd name="T0" fmla="*/ 176 w 253"/>
                <a:gd name="T1" fmla="*/ 8 h 245"/>
                <a:gd name="T2" fmla="*/ 185 w 253"/>
                <a:gd name="T3" fmla="*/ 79 h 245"/>
                <a:gd name="T4" fmla="*/ 251 w 253"/>
                <a:gd name="T5" fmla="*/ 110 h 245"/>
                <a:gd name="T6" fmla="*/ 195 w 253"/>
                <a:gd name="T7" fmla="*/ 151 h 245"/>
                <a:gd name="T8" fmla="*/ 200 w 253"/>
                <a:gd name="T9" fmla="*/ 223 h 245"/>
                <a:gd name="T10" fmla="*/ 133 w 253"/>
                <a:gd name="T11" fmla="*/ 196 h 245"/>
                <a:gd name="T12" fmla="*/ 78 w 253"/>
                <a:gd name="T13" fmla="*/ 238 h 245"/>
                <a:gd name="T14" fmla="*/ 67 w 253"/>
                <a:gd name="T15" fmla="*/ 166 h 245"/>
                <a:gd name="T16" fmla="*/ 3 w 253"/>
                <a:gd name="T17" fmla="*/ 138 h 245"/>
                <a:gd name="T18" fmla="*/ 58 w 253"/>
                <a:gd name="T19" fmla="*/ 95 h 245"/>
                <a:gd name="T20" fmla="*/ 54 w 253"/>
                <a:gd name="T21" fmla="*/ 22 h 245"/>
                <a:gd name="T22" fmla="*/ 119 w 253"/>
                <a:gd name="T23" fmla="*/ 49 h 245"/>
                <a:gd name="T24" fmla="*/ 176 w 253"/>
                <a:gd name="T25"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45">
                  <a:moveTo>
                    <a:pt x="176" y="8"/>
                  </a:moveTo>
                  <a:cubicBezTo>
                    <a:pt x="196" y="17"/>
                    <a:pt x="178" y="68"/>
                    <a:pt x="185" y="79"/>
                  </a:cubicBezTo>
                  <a:cubicBezTo>
                    <a:pt x="193" y="90"/>
                    <a:pt x="248" y="88"/>
                    <a:pt x="251" y="110"/>
                  </a:cubicBezTo>
                  <a:cubicBezTo>
                    <a:pt x="253" y="130"/>
                    <a:pt x="199" y="139"/>
                    <a:pt x="195" y="151"/>
                  </a:cubicBezTo>
                  <a:cubicBezTo>
                    <a:pt x="190" y="163"/>
                    <a:pt x="219" y="210"/>
                    <a:pt x="200" y="223"/>
                  </a:cubicBezTo>
                  <a:cubicBezTo>
                    <a:pt x="181" y="237"/>
                    <a:pt x="146" y="194"/>
                    <a:pt x="133" y="196"/>
                  </a:cubicBezTo>
                  <a:cubicBezTo>
                    <a:pt x="121" y="197"/>
                    <a:pt x="97" y="245"/>
                    <a:pt x="78" y="238"/>
                  </a:cubicBezTo>
                  <a:cubicBezTo>
                    <a:pt x="58" y="229"/>
                    <a:pt x="75" y="177"/>
                    <a:pt x="67" y="166"/>
                  </a:cubicBezTo>
                  <a:cubicBezTo>
                    <a:pt x="60" y="155"/>
                    <a:pt x="6" y="159"/>
                    <a:pt x="3" y="138"/>
                  </a:cubicBezTo>
                  <a:cubicBezTo>
                    <a:pt x="0" y="117"/>
                    <a:pt x="53" y="106"/>
                    <a:pt x="58" y="95"/>
                  </a:cubicBezTo>
                  <a:cubicBezTo>
                    <a:pt x="63" y="82"/>
                    <a:pt x="34" y="36"/>
                    <a:pt x="54" y="22"/>
                  </a:cubicBezTo>
                  <a:cubicBezTo>
                    <a:pt x="72" y="9"/>
                    <a:pt x="106" y="51"/>
                    <a:pt x="119" y="49"/>
                  </a:cubicBezTo>
                  <a:cubicBezTo>
                    <a:pt x="131" y="48"/>
                    <a:pt x="156" y="0"/>
                    <a:pt x="176" y="8"/>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3" name="Freeform 13"/>
            <p:cNvSpPr/>
            <p:nvPr/>
          </p:nvSpPr>
          <p:spPr bwMode="auto">
            <a:xfrm>
              <a:off x="6940262" y="3271033"/>
              <a:ext cx="966788" cy="928688"/>
            </a:xfrm>
            <a:custGeom>
              <a:avLst/>
              <a:gdLst>
                <a:gd name="T0" fmla="*/ 184 w 255"/>
                <a:gd name="T1" fmla="*/ 10 h 245"/>
                <a:gd name="T2" fmla="*/ 190 w 255"/>
                <a:gd name="T3" fmla="*/ 82 h 245"/>
                <a:gd name="T4" fmla="*/ 254 w 255"/>
                <a:gd name="T5" fmla="*/ 117 h 245"/>
                <a:gd name="T6" fmla="*/ 195 w 255"/>
                <a:gd name="T7" fmla="*/ 155 h 245"/>
                <a:gd name="T8" fmla="*/ 195 w 255"/>
                <a:gd name="T9" fmla="*/ 229 h 245"/>
                <a:gd name="T10" fmla="*/ 130 w 255"/>
                <a:gd name="T11" fmla="*/ 197 h 245"/>
                <a:gd name="T12" fmla="*/ 72 w 255"/>
                <a:gd name="T13" fmla="*/ 236 h 245"/>
                <a:gd name="T14" fmla="*/ 65 w 255"/>
                <a:gd name="T15" fmla="*/ 162 h 245"/>
                <a:gd name="T16" fmla="*/ 2 w 255"/>
                <a:gd name="T17" fmla="*/ 131 h 245"/>
                <a:gd name="T18" fmla="*/ 60 w 255"/>
                <a:gd name="T19" fmla="*/ 91 h 245"/>
                <a:gd name="T20" fmla="*/ 60 w 255"/>
                <a:gd name="T21" fmla="*/ 17 h 245"/>
                <a:gd name="T22" fmla="*/ 124 w 255"/>
                <a:gd name="T23" fmla="*/ 48 h 245"/>
                <a:gd name="T24" fmla="*/ 184 w 255"/>
                <a:gd name="T25"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45">
                  <a:moveTo>
                    <a:pt x="184" y="10"/>
                  </a:moveTo>
                  <a:cubicBezTo>
                    <a:pt x="204" y="20"/>
                    <a:pt x="182" y="71"/>
                    <a:pt x="190" y="82"/>
                  </a:cubicBezTo>
                  <a:cubicBezTo>
                    <a:pt x="197" y="94"/>
                    <a:pt x="252" y="95"/>
                    <a:pt x="254" y="117"/>
                  </a:cubicBezTo>
                  <a:cubicBezTo>
                    <a:pt x="255" y="137"/>
                    <a:pt x="200" y="144"/>
                    <a:pt x="195" y="155"/>
                  </a:cubicBezTo>
                  <a:cubicBezTo>
                    <a:pt x="189" y="167"/>
                    <a:pt x="216" y="216"/>
                    <a:pt x="195" y="229"/>
                  </a:cubicBezTo>
                  <a:cubicBezTo>
                    <a:pt x="176" y="241"/>
                    <a:pt x="143" y="196"/>
                    <a:pt x="130" y="197"/>
                  </a:cubicBezTo>
                  <a:cubicBezTo>
                    <a:pt x="118" y="197"/>
                    <a:pt x="91" y="245"/>
                    <a:pt x="72" y="236"/>
                  </a:cubicBezTo>
                  <a:cubicBezTo>
                    <a:pt x="52" y="226"/>
                    <a:pt x="73" y="174"/>
                    <a:pt x="65" y="162"/>
                  </a:cubicBezTo>
                  <a:cubicBezTo>
                    <a:pt x="58" y="152"/>
                    <a:pt x="3" y="152"/>
                    <a:pt x="2" y="131"/>
                  </a:cubicBezTo>
                  <a:cubicBezTo>
                    <a:pt x="0" y="110"/>
                    <a:pt x="55" y="103"/>
                    <a:pt x="60" y="91"/>
                  </a:cubicBezTo>
                  <a:cubicBezTo>
                    <a:pt x="66" y="79"/>
                    <a:pt x="39" y="30"/>
                    <a:pt x="60" y="17"/>
                  </a:cubicBezTo>
                  <a:cubicBezTo>
                    <a:pt x="79" y="5"/>
                    <a:pt x="111" y="49"/>
                    <a:pt x="124" y="48"/>
                  </a:cubicBezTo>
                  <a:cubicBezTo>
                    <a:pt x="137" y="48"/>
                    <a:pt x="165" y="0"/>
                    <a:pt x="184" y="10"/>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Freeform 14"/>
            <p:cNvSpPr/>
            <p:nvPr/>
          </p:nvSpPr>
          <p:spPr bwMode="auto">
            <a:xfrm>
              <a:off x="6940262" y="3271033"/>
              <a:ext cx="971550" cy="933450"/>
            </a:xfrm>
            <a:custGeom>
              <a:avLst/>
              <a:gdLst>
                <a:gd name="T0" fmla="*/ 0 w 256"/>
                <a:gd name="T1" fmla="*/ 124 h 246"/>
                <a:gd name="T2" fmla="*/ 61 w 256"/>
                <a:gd name="T3" fmla="*/ 88 h 246"/>
                <a:gd name="T4" fmla="*/ 65 w 256"/>
                <a:gd name="T5" fmla="*/ 11 h 246"/>
                <a:gd name="T6" fmla="*/ 128 w 256"/>
                <a:gd name="T7" fmla="*/ 47 h 246"/>
                <a:gd name="T8" fmla="*/ 191 w 256"/>
                <a:gd name="T9" fmla="*/ 12 h 246"/>
                <a:gd name="T10" fmla="*/ 193 w 256"/>
                <a:gd name="T11" fmla="*/ 86 h 246"/>
                <a:gd name="T12" fmla="*/ 255 w 256"/>
                <a:gd name="T13" fmla="*/ 124 h 246"/>
                <a:gd name="T14" fmla="*/ 194 w 256"/>
                <a:gd name="T15" fmla="*/ 159 h 246"/>
                <a:gd name="T16" fmla="*/ 190 w 256"/>
                <a:gd name="T17" fmla="*/ 234 h 246"/>
                <a:gd name="T18" fmla="*/ 125 w 256"/>
                <a:gd name="T19" fmla="*/ 198 h 246"/>
                <a:gd name="T20" fmla="*/ 65 w 256"/>
                <a:gd name="T21" fmla="*/ 234 h 246"/>
                <a:gd name="T22" fmla="*/ 62 w 256"/>
                <a:gd name="T23" fmla="*/ 159 h 246"/>
                <a:gd name="T24" fmla="*/ 0 w 256"/>
                <a:gd name="T25" fmla="*/ 1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6">
                  <a:moveTo>
                    <a:pt x="0" y="124"/>
                  </a:moveTo>
                  <a:cubicBezTo>
                    <a:pt x="0" y="103"/>
                    <a:pt x="55" y="99"/>
                    <a:pt x="61" y="88"/>
                  </a:cubicBezTo>
                  <a:cubicBezTo>
                    <a:pt x="67" y="75"/>
                    <a:pt x="43" y="24"/>
                    <a:pt x="65" y="11"/>
                  </a:cubicBezTo>
                  <a:cubicBezTo>
                    <a:pt x="85" y="0"/>
                    <a:pt x="115" y="47"/>
                    <a:pt x="128" y="47"/>
                  </a:cubicBezTo>
                  <a:cubicBezTo>
                    <a:pt x="141" y="47"/>
                    <a:pt x="172" y="1"/>
                    <a:pt x="191" y="12"/>
                  </a:cubicBezTo>
                  <a:cubicBezTo>
                    <a:pt x="211" y="23"/>
                    <a:pt x="186" y="73"/>
                    <a:pt x="193" y="86"/>
                  </a:cubicBezTo>
                  <a:cubicBezTo>
                    <a:pt x="200" y="98"/>
                    <a:pt x="256" y="102"/>
                    <a:pt x="255" y="124"/>
                  </a:cubicBezTo>
                  <a:cubicBezTo>
                    <a:pt x="255" y="145"/>
                    <a:pt x="200" y="148"/>
                    <a:pt x="194" y="159"/>
                  </a:cubicBezTo>
                  <a:cubicBezTo>
                    <a:pt x="187" y="171"/>
                    <a:pt x="212" y="222"/>
                    <a:pt x="190" y="234"/>
                  </a:cubicBezTo>
                  <a:cubicBezTo>
                    <a:pt x="169" y="246"/>
                    <a:pt x="139" y="198"/>
                    <a:pt x="125" y="198"/>
                  </a:cubicBezTo>
                  <a:cubicBezTo>
                    <a:pt x="113" y="197"/>
                    <a:pt x="83" y="244"/>
                    <a:pt x="65" y="234"/>
                  </a:cubicBezTo>
                  <a:cubicBezTo>
                    <a:pt x="46" y="223"/>
                    <a:pt x="69" y="172"/>
                    <a:pt x="62" y="159"/>
                  </a:cubicBezTo>
                  <a:cubicBezTo>
                    <a:pt x="55" y="148"/>
                    <a:pt x="0" y="145"/>
                    <a:pt x="0" y="124"/>
                  </a:cubicBezTo>
                  <a:close/>
                </a:path>
              </a:pathLst>
            </a:custGeom>
            <a:noFill/>
            <a:ln w="3175" cap="flat">
              <a:solidFill>
                <a:srgbClr val="3563A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3540536" y="1301755"/>
            <a:ext cx="4837216" cy="584775"/>
          </a:xfrm>
          <a:prstGeom prst="rect">
            <a:avLst/>
          </a:prstGeom>
          <a:noFill/>
        </p:spPr>
        <p:txBody>
          <a:bodyPr wrap="square" rtlCol="0">
            <a:spAutoFit/>
          </a:bodyPr>
          <a:lstStyle/>
          <a:p>
            <a:pPr algn="ctr"/>
            <a:r>
              <a:rPr lang="en-US" altLang="zh-CN" sz="3200" b="1" dirty="0">
                <a:solidFill>
                  <a:srgbClr val="3563A8"/>
                </a:solidFill>
              </a:rPr>
              <a:t>Introduction</a:t>
            </a:r>
            <a:endParaRPr lang="zh-CN" altLang="en-US" sz="3200" b="1" dirty="0">
              <a:solidFill>
                <a:srgbClr val="3563A8"/>
              </a:solidFill>
            </a:endParaRPr>
          </a:p>
        </p:txBody>
      </p:sp>
      <p:sp>
        <p:nvSpPr>
          <p:cNvPr id="54" name="矩形 53"/>
          <p:cNvSpPr/>
          <p:nvPr/>
        </p:nvSpPr>
        <p:spPr>
          <a:xfrm>
            <a:off x="4754088" y="198733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6816436" y="2573521"/>
            <a:ext cx="769221" cy="769221"/>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6816436" y="3881423"/>
            <a:ext cx="769221" cy="769221"/>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6816436" y="5189325"/>
            <a:ext cx="769221" cy="769221"/>
          </a:xfrm>
          <a:prstGeom prst="ellipse">
            <a:avLst/>
          </a:prstGeom>
          <a:noFill/>
          <a:ln w="6350">
            <a:solidFill>
              <a:srgbClr val="3563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72"/>
          <p:cNvSpPr>
            <a:spLocks noEditPoints="1"/>
          </p:cNvSpPr>
          <p:nvPr/>
        </p:nvSpPr>
        <p:spPr bwMode="auto">
          <a:xfrm>
            <a:off x="6999634" y="2744438"/>
            <a:ext cx="450324" cy="451136"/>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sp>
        <p:nvSpPr>
          <p:cNvPr id="64" name="Freeform 73"/>
          <p:cNvSpPr>
            <a:spLocks noEditPoints="1"/>
          </p:cNvSpPr>
          <p:nvPr/>
        </p:nvSpPr>
        <p:spPr bwMode="auto">
          <a:xfrm>
            <a:off x="6998525" y="4117385"/>
            <a:ext cx="429609" cy="359612"/>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sp>
        <p:nvSpPr>
          <p:cNvPr id="65" name="Freeform 92"/>
          <p:cNvSpPr>
            <a:spLocks noEditPoints="1"/>
          </p:cNvSpPr>
          <p:nvPr/>
        </p:nvSpPr>
        <p:spPr bwMode="auto">
          <a:xfrm>
            <a:off x="7035781" y="5354565"/>
            <a:ext cx="357190" cy="452468"/>
          </a:xfrm>
          <a:custGeom>
            <a:avLst/>
            <a:gdLst>
              <a:gd name="T0" fmla="*/ 340 w 347"/>
              <a:gd name="T1" fmla="*/ 93 h 440"/>
              <a:gd name="T2" fmla="*/ 281 w 347"/>
              <a:gd name="T3" fmla="*/ 93 h 440"/>
              <a:gd name="T4" fmla="*/ 281 w 347"/>
              <a:gd name="T5" fmla="*/ 34 h 440"/>
              <a:gd name="T6" fmla="*/ 273 w 347"/>
              <a:gd name="T7" fmla="*/ 27 h 440"/>
              <a:gd name="T8" fmla="*/ 214 w 347"/>
              <a:gd name="T9" fmla="*/ 27 h 440"/>
              <a:gd name="T10" fmla="*/ 214 w 347"/>
              <a:gd name="T11" fmla="*/ 7 h 440"/>
              <a:gd name="T12" fmla="*/ 207 w 347"/>
              <a:gd name="T13" fmla="*/ 0 h 440"/>
              <a:gd name="T14" fmla="*/ 140 w 347"/>
              <a:gd name="T15" fmla="*/ 0 h 440"/>
              <a:gd name="T16" fmla="*/ 133 w 347"/>
              <a:gd name="T17" fmla="*/ 7 h 440"/>
              <a:gd name="T18" fmla="*/ 133 w 347"/>
              <a:gd name="T19" fmla="*/ 27 h 440"/>
              <a:gd name="T20" fmla="*/ 74 w 347"/>
              <a:gd name="T21" fmla="*/ 27 h 440"/>
              <a:gd name="T22" fmla="*/ 66 w 347"/>
              <a:gd name="T23" fmla="*/ 34 h 440"/>
              <a:gd name="T24" fmla="*/ 66 w 347"/>
              <a:gd name="T25" fmla="*/ 159 h 440"/>
              <a:gd name="T26" fmla="*/ 7 w 347"/>
              <a:gd name="T27" fmla="*/ 159 h 440"/>
              <a:gd name="T28" fmla="*/ 0 w 347"/>
              <a:gd name="T29" fmla="*/ 167 h 440"/>
              <a:gd name="T30" fmla="*/ 0 w 347"/>
              <a:gd name="T31" fmla="*/ 300 h 440"/>
              <a:gd name="T32" fmla="*/ 2 w 347"/>
              <a:gd name="T33" fmla="*/ 305 h 440"/>
              <a:gd name="T34" fmla="*/ 66 w 347"/>
              <a:gd name="T35" fmla="*/ 369 h 440"/>
              <a:gd name="T36" fmla="*/ 66 w 347"/>
              <a:gd name="T37" fmla="*/ 433 h 440"/>
              <a:gd name="T38" fmla="*/ 74 w 347"/>
              <a:gd name="T39" fmla="*/ 440 h 440"/>
              <a:gd name="T40" fmla="*/ 273 w 347"/>
              <a:gd name="T41" fmla="*/ 440 h 440"/>
              <a:gd name="T42" fmla="*/ 281 w 347"/>
              <a:gd name="T43" fmla="*/ 433 h 440"/>
              <a:gd name="T44" fmla="*/ 281 w 347"/>
              <a:gd name="T45" fmla="*/ 364 h 440"/>
              <a:gd name="T46" fmla="*/ 345 w 347"/>
              <a:gd name="T47" fmla="*/ 305 h 440"/>
              <a:gd name="T48" fmla="*/ 347 w 347"/>
              <a:gd name="T49" fmla="*/ 300 h 440"/>
              <a:gd name="T50" fmla="*/ 347 w 347"/>
              <a:gd name="T51" fmla="*/ 100 h 440"/>
              <a:gd name="T52" fmla="*/ 340 w 347"/>
              <a:gd name="T53" fmla="*/ 93 h 440"/>
              <a:gd name="T54" fmla="*/ 332 w 347"/>
              <a:gd name="T55" fmla="*/ 296 h 440"/>
              <a:gd name="T56" fmla="*/ 268 w 347"/>
              <a:gd name="T57" fmla="*/ 355 h 440"/>
              <a:gd name="T58" fmla="*/ 266 w 347"/>
              <a:gd name="T59" fmla="*/ 361 h 440"/>
              <a:gd name="T60" fmla="*/ 266 w 347"/>
              <a:gd name="T61" fmla="*/ 425 h 440"/>
              <a:gd name="T62" fmla="*/ 81 w 347"/>
              <a:gd name="T63" fmla="*/ 425 h 440"/>
              <a:gd name="T64" fmla="*/ 81 w 347"/>
              <a:gd name="T65" fmla="*/ 366 h 440"/>
              <a:gd name="T66" fmla="*/ 79 w 347"/>
              <a:gd name="T67" fmla="*/ 361 h 440"/>
              <a:gd name="T68" fmla="*/ 15 w 347"/>
              <a:gd name="T69" fmla="*/ 297 h 440"/>
              <a:gd name="T70" fmla="*/ 15 w 347"/>
              <a:gd name="T71" fmla="*/ 174 h 440"/>
              <a:gd name="T72" fmla="*/ 66 w 347"/>
              <a:gd name="T73" fmla="*/ 174 h 440"/>
              <a:gd name="T74" fmla="*/ 66 w 347"/>
              <a:gd name="T75" fmla="*/ 233 h 440"/>
              <a:gd name="T76" fmla="*/ 81 w 347"/>
              <a:gd name="T77" fmla="*/ 233 h 440"/>
              <a:gd name="T78" fmla="*/ 81 w 347"/>
              <a:gd name="T79" fmla="*/ 167 h 440"/>
              <a:gd name="T80" fmla="*/ 81 w 347"/>
              <a:gd name="T81" fmla="*/ 41 h 440"/>
              <a:gd name="T82" fmla="*/ 133 w 347"/>
              <a:gd name="T83" fmla="*/ 41 h 440"/>
              <a:gd name="T84" fmla="*/ 133 w 347"/>
              <a:gd name="T85" fmla="*/ 233 h 440"/>
              <a:gd name="T86" fmla="*/ 148 w 347"/>
              <a:gd name="T87" fmla="*/ 233 h 440"/>
              <a:gd name="T88" fmla="*/ 148 w 347"/>
              <a:gd name="T89" fmla="*/ 34 h 440"/>
              <a:gd name="T90" fmla="*/ 148 w 347"/>
              <a:gd name="T91" fmla="*/ 15 h 440"/>
              <a:gd name="T92" fmla="*/ 199 w 347"/>
              <a:gd name="T93" fmla="*/ 15 h 440"/>
              <a:gd name="T94" fmla="*/ 199 w 347"/>
              <a:gd name="T95" fmla="*/ 34 h 440"/>
              <a:gd name="T96" fmla="*/ 199 w 347"/>
              <a:gd name="T97" fmla="*/ 233 h 440"/>
              <a:gd name="T98" fmla="*/ 214 w 347"/>
              <a:gd name="T99" fmla="*/ 233 h 440"/>
              <a:gd name="T100" fmla="*/ 214 w 347"/>
              <a:gd name="T101" fmla="*/ 41 h 440"/>
              <a:gd name="T102" fmla="*/ 266 w 347"/>
              <a:gd name="T103" fmla="*/ 41 h 440"/>
              <a:gd name="T104" fmla="*/ 266 w 347"/>
              <a:gd name="T105" fmla="*/ 100 h 440"/>
              <a:gd name="T106" fmla="*/ 266 w 347"/>
              <a:gd name="T107" fmla="*/ 233 h 440"/>
              <a:gd name="T108" fmla="*/ 281 w 347"/>
              <a:gd name="T109" fmla="*/ 233 h 440"/>
              <a:gd name="T110" fmla="*/ 281 w 347"/>
              <a:gd name="T111" fmla="*/ 108 h 440"/>
              <a:gd name="T112" fmla="*/ 332 w 347"/>
              <a:gd name="T113" fmla="*/ 108 h 440"/>
              <a:gd name="T114" fmla="*/ 332 w 347"/>
              <a:gd name="T115" fmla="*/ 29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7" h="440">
                <a:moveTo>
                  <a:pt x="340" y="93"/>
                </a:moveTo>
                <a:cubicBezTo>
                  <a:pt x="281" y="93"/>
                  <a:pt x="281" y="93"/>
                  <a:pt x="281" y="93"/>
                </a:cubicBezTo>
                <a:cubicBezTo>
                  <a:pt x="281" y="34"/>
                  <a:pt x="281" y="34"/>
                  <a:pt x="281" y="34"/>
                </a:cubicBezTo>
                <a:cubicBezTo>
                  <a:pt x="281" y="30"/>
                  <a:pt x="277" y="27"/>
                  <a:pt x="273" y="27"/>
                </a:cubicBezTo>
                <a:cubicBezTo>
                  <a:pt x="214" y="27"/>
                  <a:pt x="214" y="27"/>
                  <a:pt x="214" y="27"/>
                </a:cubicBezTo>
                <a:cubicBezTo>
                  <a:pt x="214" y="7"/>
                  <a:pt x="214" y="7"/>
                  <a:pt x="214" y="7"/>
                </a:cubicBezTo>
                <a:cubicBezTo>
                  <a:pt x="214" y="3"/>
                  <a:pt x="211" y="0"/>
                  <a:pt x="207" y="0"/>
                </a:cubicBezTo>
                <a:cubicBezTo>
                  <a:pt x="140" y="0"/>
                  <a:pt x="140" y="0"/>
                  <a:pt x="140" y="0"/>
                </a:cubicBezTo>
                <a:cubicBezTo>
                  <a:pt x="136" y="0"/>
                  <a:pt x="133" y="3"/>
                  <a:pt x="133" y="7"/>
                </a:cubicBezTo>
                <a:cubicBezTo>
                  <a:pt x="133" y="27"/>
                  <a:pt x="133" y="27"/>
                  <a:pt x="133" y="27"/>
                </a:cubicBezTo>
                <a:cubicBezTo>
                  <a:pt x="74" y="27"/>
                  <a:pt x="74" y="27"/>
                  <a:pt x="74" y="27"/>
                </a:cubicBezTo>
                <a:cubicBezTo>
                  <a:pt x="70" y="27"/>
                  <a:pt x="66" y="30"/>
                  <a:pt x="66" y="34"/>
                </a:cubicBezTo>
                <a:cubicBezTo>
                  <a:pt x="66" y="159"/>
                  <a:pt x="66" y="159"/>
                  <a:pt x="66" y="159"/>
                </a:cubicBezTo>
                <a:cubicBezTo>
                  <a:pt x="7" y="159"/>
                  <a:pt x="7" y="159"/>
                  <a:pt x="7" y="159"/>
                </a:cubicBezTo>
                <a:cubicBezTo>
                  <a:pt x="3" y="159"/>
                  <a:pt x="0" y="163"/>
                  <a:pt x="0" y="167"/>
                </a:cubicBezTo>
                <a:cubicBezTo>
                  <a:pt x="0" y="300"/>
                  <a:pt x="0" y="300"/>
                  <a:pt x="0" y="300"/>
                </a:cubicBezTo>
                <a:cubicBezTo>
                  <a:pt x="0" y="302"/>
                  <a:pt x="1" y="304"/>
                  <a:pt x="2" y="305"/>
                </a:cubicBezTo>
                <a:cubicBezTo>
                  <a:pt x="66" y="369"/>
                  <a:pt x="66" y="369"/>
                  <a:pt x="66" y="369"/>
                </a:cubicBezTo>
                <a:cubicBezTo>
                  <a:pt x="66" y="433"/>
                  <a:pt x="66" y="433"/>
                  <a:pt x="66" y="433"/>
                </a:cubicBezTo>
                <a:cubicBezTo>
                  <a:pt x="66" y="437"/>
                  <a:pt x="70" y="440"/>
                  <a:pt x="74" y="440"/>
                </a:cubicBezTo>
                <a:cubicBezTo>
                  <a:pt x="273" y="440"/>
                  <a:pt x="273" y="440"/>
                  <a:pt x="273" y="440"/>
                </a:cubicBezTo>
                <a:cubicBezTo>
                  <a:pt x="277" y="440"/>
                  <a:pt x="281" y="437"/>
                  <a:pt x="281" y="433"/>
                </a:cubicBezTo>
                <a:cubicBezTo>
                  <a:pt x="281" y="364"/>
                  <a:pt x="281" y="364"/>
                  <a:pt x="281" y="364"/>
                </a:cubicBezTo>
                <a:cubicBezTo>
                  <a:pt x="345" y="305"/>
                  <a:pt x="345" y="305"/>
                  <a:pt x="345" y="305"/>
                </a:cubicBezTo>
                <a:cubicBezTo>
                  <a:pt x="346" y="304"/>
                  <a:pt x="347" y="302"/>
                  <a:pt x="347" y="300"/>
                </a:cubicBezTo>
                <a:cubicBezTo>
                  <a:pt x="347" y="100"/>
                  <a:pt x="347" y="100"/>
                  <a:pt x="347" y="100"/>
                </a:cubicBezTo>
                <a:cubicBezTo>
                  <a:pt x="347" y="96"/>
                  <a:pt x="344" y="93"/>
                  <a:pt x="340" y="93"/>
                </a:cubicBezTo>
                <a:close/>
                <a:moveTo>
                  <a:pt x="332" y="296"/>
                </a:moveTo>
                <a:cubicBezTo>
                  <a:pt x="268" y="355"/>
                  <a:pt x="268" y="355"/>
                  <a:pt x="268" y="355"/>
                </a:cubicBezTo>
                <a:cubicBezTo>
                  <a:pt x="267" y="357"/>
                  <a:pt x="266" y="359"/>
                  <a:pt x="266" y="361"/>
                </a:cubicBezTo>
                <a:cubicBezTo>
                  <a:pt x="266" y="425"/>
                  <a:pt x="266" y="425"/>
                  <a:pt x="266" y="425"/>
                </a:cubicBezTo>
                <a:cubicBezTo>
                  <a:pt x="81" y="425"/>
                  <a:pt x="81" y="425"/>
                  <a:pt x="81" y="425"/>
                </a:cubicBezTo>
                <a:cubicBezTo>
                  <a:pt x="81" y="366"/>
                  <a:pt x="81" y="366"/>
                  <a:pt x="81" y="366"/>
                </a:cubicBezTo>
                <a:cubicBezTo>
                  <a:pt x="81" y="364"/>
                  <a:pt x="80" y="362"/>
                  <a:pt x="79" y="361"/>
                </a:cubicBezTo>
                <a:cubicBezTo>
                  <a:pt x="15" y="297"/>
                  <a:pt x="15" y="297"/>
                  <a:pt x="15" y="297"/>
                </a:cubicBezTo>
                <a:cubicBezTo>
                  <a:pt x="15" y="174"/>
                  <a:pt x="15" y="174"/>
                  <a:pt x="15" y="174"/>
                </a:cubicBezTo>
                <a:cubicBezTo>
                  <a:pt x="66" y="174"/>
                  <a:pt x="66" y="174"/>
                  <a:pt x="66" y="174"/>
                </a:cubicBezTo>
                <a:cubicBezTo>
                  <a:pt x="66" y="233"/>
                  <a:pt x="66" y="233"/>
                  <a:pt x="66" y="233"/>
                </a:cubicBezTo>
                <a:cubicBezTo>
                  <a:pt x="81" y="233"/>
                  <a:pt x="81" y="233"/>
                  <a:pt x="81" y="233"/>
                </a:cubicBezTo>
                <a:cubicBezTo>
                  <a:pt x="81" y="167"/>
                  <a:pt x="81" y="167"/>
                  <a:pt x="81" y="167"/>
                </a:cubicBezTo>
                <a:cubicBezTo>
                  <a:pt x="81" y="41"/>
                  <a:pt x="81" y="41"/>
                  <a:pt x="81" y="41"/>
                </a:cubicBezTo>
                <a:cubicBezTo>
                  <a:pt x="133" y="41"/>
                  <a:pt x="133" y="41"/>
                  <a:pt x="133" y="41"/>
                </a:cubicBezTo>
                <a:cubicBezTo>
                  <a:pt x="133" y="233"/>
                  <a:pt x="133" y="233"/>
                  <a:pt x="133" y="233"/>
                </a:cubicBezTo>
                <a:cubicBezTo>
                  <a:pt x="148" y="233"/>
                  <a:pt x="148" y="233"/>
                  <a:pt x="148" y="233"/>
                </a:cubicBezTo>
                <a:cubicBezTo>
                  <a:pt x="148" y="34"/>
                  <a:pt x="148" y="34"/>
                  <a:pt x="148" y="34"/>
                </a:cubicBezTo>
                <a:cubicBezTo>
                  <a:pt x="148" y="15"/>
                  <a:pt x="148" y="15"/>
                  <a:pt x="148" y="15"/>
                </a:cubicBezTo>
                <a:cubicBezTo>
                  <a:pt x="199" y="15"/>
                  <a:pt x="199" y="15"/>
                  <a:pt x="199" y="15"/>
                </a:cubicBezTo>
                <a:cubicBezTo>
                  <a:pt x="199" y="34"/>
                  <a:pt x="199" y="34"/>
                  <a:pt x="199" y="34"/>
                </a:cubicBezTo>
                <a:cubicBezTo>
                  <a:pt x="199" y="233"/>
                  <a:pt x="199" y="233"/>
                  <a:pt x="199" y="233"/>
                </a:cubicBezTo>
                <a:cubicBezTo>
                  <a:pt x="214" y="233"/>
                  <a:pt x="214" y="233"/>
                  <a:pt x="214" y="233"/>
                </a:cubicBezTo>
                <a:cubicBezTo>
                  <a:pt x="214" y="41"/>
                  <a:pt x="214" y="41"/>
                  <a:pt x="214" y="41"/>
                </a:cubicBezTo>
                <a:cubicBezTo>
                  <a:pt x="266" y="41"/>
                  <a:pt x="266" y="41"/>
                  <a:pt x="266" y="41"/>
                </a:cubicBezTo>
                <a:cubicBezTo>
                  <a:pt x="266" y="100"/>
                  <a:pt x="266" y="100"/>
                  <a:pt x="266" y="100"/>
                </a:cubicBezTo>
                <a:cubicBezTo>
                  <a:pt x="266" y="233"/>
                  <a:pt x="266" y="233"/>
                  <a:pt x="266" y="233"/>
                </a:cubicBezTo>
                <a:cubicBezTo>
                  <a:pt x="281" y="233"/>
                  <a:pt x="281" y="233"/>
                  <a:pt x="281" y="233"/>
                </a:cubicBezTo>
                <a:cubicBezTo>
                  <a:pt x="281" y="108"/>
                  <a:pt x="281" y="108"/>
                  <a:pt x="281" y="108"/>
                </a:cubicBezTo>
                <a:cubicBezTo>
                  <a:pt x="332" y="108"/>
                  <a:pt x="332" y="108"/>
                  <a:pt x="332" y="108"/>
                </a:cubicBezTo>
                <a:lnTo>
                  <a:pt x="332" y="296"/>
                </a:lnTo>
                <a:close/>
              </a:path>
            </a:pathLst>
          </a:custGeom>
          <a:solidFill>
            <a:schemeClr val="bg1">
              <a:lumMod val="50000"/>
            </a:schemeClr>
          </a:solidFill>
          <a:ln>
            <a:noFill/>
          </a:ln>
        </p:spPr>
        <p:txBody>
          <a:bodyPr vert="horz" wrap="square" lIns="68571" tIns="34286" rIns="68571" bIns="34286" numCol="1" anchor="t" anchorCtr="0" compatLnSpc="1"/>
          <a:lstStyle/>
          <a:p>
            <a:pPr defTabSz="685800"/>
            <a:endParaRPr lang="en-US" sz="1400">
              <a:solidFill>
                <a:srgbClr val="FFFFFF"/>
              </a:solidFill>
              <a:latin typeface="Segoe UI" panose="020B0502040204020203"/>
            </a:endParaRPr>
          </a:p>
        </p:txBody>
      </p:sp>
      <p:sp>
        <p:nvSpPr>
          <p:cNvPr id="4" name="矩形 3"/>
          <p:cNvSpPr/>
          <p:nvPr/>
        </p:nvSpPr>
        <p:spPr>
          <a:xfrm>
            <a:off x="7768855" y="2696521"/>
            <a:ext cx="4120400" cy="954107"/>
          </a:xfrm>
          <a:prstGeom prst="rect">
            <a:avLst/>
          </a:prstGeom>
        </p:spPr>
        <p:txBody>
          <a:bodyPr wrap="square">
            <a:spAutoFit/>
          </a:bodyPr>
          <a:lstStyle/>
          <a:p>
            <a:r>
              <a:rPr lang="zh-CN" altLang="en-US" sz="1400" dirty="0"/>
              <a:t>本项目和下面的代码提供了一个多频带包络线索，可以合成语音信号，它可以使用带通滤波器将音频样本分割成不同的部分，然后使用校正低通滤波器，最后使用频移重建信号。</a:t>
            </a:r>
            <a:endParaRPr lang="zh-CN" altLang="en-US" sz="1400" dirty="0"/>
          </a:p>
        </p:txBody>
      </p:sp>
      <p:sp>
        <p:nvSpPr>
          <p:cNvPr id="57" name="矩形 56"/>
          <p:cNvSpPr/>
          <p:nvPr/>
        </p:nvSpPr>
        <p:spPr>
          <a:xfrm>
            <a:off x="7768855" y="4035581"/>
            <a:ext cx="4120400" cy="954107"/>
          </a:xfrm>
          <a:prstGeom prst="rect">
            <a:avLst/>
          </a:prstGeom>
        </p:spPr>
        <p:txBody>
          <a:bodyPr wrap="square">
            <a:spAutoFit/>
          </a:bodyPr>
          <a:lstStyle/>
          <a:p>
            <a:r>
              <a:rPr lang="zh-CN" altLang="en-US" sz="1400" dirty="0"/>
              <a:t>首先，输入信号将通过不同类型的带通滤波器从原始信号中分离出不同的频率。其次，信号的每一部分都将进行全波整流和具有完全相同频率的低通滤波器，以获得包络信号。</a:t>
            </a:r>
            <a:endParaRPr lang="zh-CN" altLang="en-US" sz="1400" dirty="0"/>
          </a:p>
        </p:txBody>
      </p:sp>
      <p:sp>
        <p:nvSpPr>
          <p:cNvPr id="60" name="矩形 59"/>
          <p:cNvSpPr/>
          <p:nvPr/>
        </p:nvSpPr>
        <p:spPr>
          <a:xfrm>
            <a:off x="7768855" y="5312325"/>
            <a:ext cx="4120400" cy="307777"/>
          </a:xfrm>
          <a:prstGeom prst="rect">
            <a:avLst/>
          </a:prstGeom>
        </p:spPr>
        <p:txBody>
          <a:bodyPr wrap="square">
            <a:spAutoFit/>
          </a:bodyPr>
          <a:lstStyle/>
          <a:p>
            <a:r>
              <a:rPr lang="zh-CN" altLang="en-US" sz="1400" dirty="0"/>
              <a:t>最后，将得到的信号移位并求和以构造输出信号。</a:t>
            </a:r>
            <a:endParaRPr lang="zh-CN" altLang="en-US" sz="1400" dirty="0"/>
          </a:p>
        </p:txBody>
      </p:sp>
      <p:sp>
        <p:nvSpPr>
          <p:cNvPr id="66" name="矩形 65"/>
          <p:cNvSpPr/>
          <p:nvPr/>
        </p:nvSpPr>
        <p:spPr>
          <a:xfrm>
            <a:off x="558278" y="2587641"/>
            <a:ext cx="5400866" cy="3217735"/>
          </a:xfrm>
          <a:prstGeom prst="rect">
            <a:avLst/>
          </a:pr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50"/>
          <p:cNvSpPr txBox="1"/>
          <p:nvPr/>
        </p:nvSpPr>
        <p:spPr>
          <a:xfrm>
            <a:off x="1798436" y="3824997"/>
            <a:ext cx="2920549" cy="584775"/>
          </a:xfrm>
          <a:prstGeom prst="rect">
            <a:avLst/>
          </a:prstGeom>
          <a:noFill/>
        </p:spPr>
        <p:txBody>
          <a:bodyPr wrap="square" rtlCol="0">
            <a:spAutoFit/>
          </a:bodyPr>
          <a:lstStyle/>
          <a:p>
            <a:r>
              <a:rPr lang="en-US" altLang="zh-CN" sz="3200" b="1" dirty="0">
                <a:solidFill>
                  <a:schemeClr val="bg1"/>
                </a:solidFill>
              </a:rPr>
              <a:t>Tone-vocoder</a:t>
            </a:r>
            <a:endParaRPr lang="en-US" altLang="zh-CN" sz="3200" b="1" dirty="0">
              <a:solidFill>
                <a:schemeClr val="bg1"/>
              </a:solidFill>
            </a:endParaRPr>
          </a:p>
        </p:txBody>
      </p:sp>
      <p:grpSp>
        <p:nvGrpSpPr>
          <p:cNvPr id="19" name="组合 18"/>
          <p:cNvGrpSpPr/>
          <p:nvPr/>
        </p:nvGrpSpPr>
        <p:grpSpPr>
          <a:xfrm>
            <a:off x="92656" y="117332"/>
            <a:ext cx="1728481" cy="320040"/>
            <a:chOff x="935936" y="147812"/>
            <a:chExt cx="1728481" cy="320040"/>
          </a:xfrm>
        </p:grpSpPr>
        <p:cxnSp>
          <p:nvCxnSpPr>
            <p:cNvPr id="20" name="直接连接符 19"/>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35936" y="190853"/>
              <a:ext cx="650947" cy="276999"/>
            </a:xfrm>
            <a:prstGeom prst="rect">
              <a:avLst/>
            </a:prstGeom>
            <a:noFill/>
          </p:spPr>
          <p:txBody>
            <a:bodyPr wrap="none" rtlCol="0">
              <a:spAutoFit/>
            </a:bodyPr>
            <a:lstStyle/>
            <a:p>
              <a:r>
                <a:rPr lang="zh-CN" altLang="en-US" sz="1200" dirty="0">
                  <a:solidFill>
                    <a:srgbClr val="3563A8"/>
                  </a:solidFill>
                  <a:latin typeface="+mj-lt"/>
                  <a:ea typeface="Arial Unicode MS" panose="020B0604020202020204" pitchFamily="34" charset="-122"/>
                  <a:cs typeface="Arial Unicode MS" panose="020B0604020202020204" pitchFamily="34" charset="-122"/>
                </a:rPr>
                <a:t>第</a:t>
              </a:r>
              <a:r>
                <a:rPr lang="en-US" altLang="zh-CN" sz="1200" dirty="0">
                  <a:solidFill>
                    <a:srgbClr val="3563A8"/>
                  </a:solidFill>
                  <a:latin typeface="+mj-lt"/>
                  <a:ea typeface="Arial Unicode MS" panose="020B0604020202020204" pitchFamily="34" charset="-122"/>
                  <a:cs typeface="Arial Unicode MS" panose="020B0604020202020204" pitchFamily="34" charset="-122"/>
                </a:rPr>
                <a:t>11</a:t>
              </a:r>
              <a:r>
                <a:rPr lang="zh-CN" altLang="en-US" sz="1200" dirty="0">
                  <a:solidFill>
                    <a:srgbClr val="3563A8"/>
                  </a:solidFill>
                  <a:latin typeface="+mj-lt"/>
                  <a:ea typeface="Arial Unicode MS" panose="020B0604020202020204" pitchFamily="34" charset="-122"/>
                  <a:cs typeface="Arial Unicode MS" panose="020B0604020202020204" pitchFamily="34" charset="-122"/>
                </a:rPr>
                <a:t>组</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22" name="文本框 21"/>
            <p:cNvSpPr txBox="1"/>
            <p:nvPr/>
          </p:nvSpPr>
          <p:spPr>
            <a:xfrm>
              <a:off x="1636572" y="169333"/>
              <a:ext cx="102784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presentation</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3677392" y="823384"/>
            <a:ext cx="4837216" cy="584775"/>
          </a:xfrm>
          <a:prstGeom prst="rect">
            <a:avLst/>
          </a:prstGeom>
          <a:noFill/>
        </p:spPr>
        <p:txBody>
          <a:bodyPr wrap="square" rtlCol="0">
            <a:spAutoFit/>
          </a:bodyPr>
          <a:lstStyle/>
          <a:p>
            <a:pPr algn="ctr"/>
            <a:r>
              <a:rPr lang="en-US" altLang="zh-CN" sz="3200" b="1" dirty="0">
                <a:solidFill>
                  <a:srgbClr val="3563A8"/>
                </a:solidFill>
              </a:rPr>
              <a:t>background</a:t>
            </a:r>
            <a:endParaRPr lang="zh-CN" altLang="en-US" sz="3200" b="1" dirty="0">
              <a:solidFill>
                <a:srgbClr val="3563A8"/>
              </a:solidFill>
            </a:endParaRPr>
          </a:p>
        </p:txBody>
      </p:sp>
      <p:sp>
        <p:nvSpPr>
          <p:cNvPr id="98" name="矩形 97"/>
          <p:cNvSpPr/>
          <p:nvPr/>
        </p:nvSpPr>
        <p:spPr>
          <a:xfrm>
            <a:off x="4754089" y="1494969"/>
            <a:ext cx="2683823" cy="47501"/>
          </a:xfrm>
          <a:prstGeom prst="rect">
            <a:avLst/>
          </a:prstGeom>
          <a:solidFill>
            <a:srgbClr val="356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
          <a:stretch>
            <a:fillRect/>
          </a:stretch>
        </p:blipFill>
        <p:spPr>
          <a:xfrm>
            <a:off x="6022591" y="2400461"/>
            <a:ext cx="6076950" cy="4273550"/>
          </a:xfrm>
          <a:prstGeom prst="rect">
            <a:avLst/>
          </a:prstGeom>
        </p:spPr>
      </p:pic>
      <p:sp>
        <p:nvSpPr>
          <p:cNvPr id="52" name="矩形 51"/>
          <p:cNvSpPr/>
          <p:nvPr/>
        </p:nvSpPr>
        <p:spPr>
          <a:xfrm>
            <a:off x="92459" y="1768724"/>
            <a:ext cx="6589695" cy="1989455"/>
          </a:xfrm>
          <a:prstGeom prst="rect">
            <a:avLst/>
          </a:prstGeom>
        </p:spPr>
        <p:txBody>
          <a:bodyPr wrap="square">
            <a:spAutoFit/>
          </a:bodyPr>
          <a:lstStyle/>
          <a:p>
            <a:pPr>
              <a:lnSpc>
                <a:spcPct val="150000"/>
              </a:lnSpc>
            </a:pPr>
            <a:r>
              <a:rPr lang="en-US" altLang="zh-CN" sz="14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人工耳蜗不再依靠外耳、中耳的传导和放大功能，也不再利用残余毛细胞的机械能</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电能转换功能，而是利用体外言语处理器将声音转变成电信号刺激，电信号绕过外耳、中耳和受损的耳蜗毛细胞直接刺激听神经的螺旋神经节，再通过听神经及后通路传导到听觉中枢产生听觉。</a:t>
            </a:r>
            <a:endParaRPr lang="zh-CN" altLang="en-US" sz="1400" dirty="0">
              <a:solidFill>
                <a:schemeClr val="tx1">
                  <a:lumMod val="75000"/>
                  <a:lumOff val="25000"/>
                </a:schemeClr>
              </a:solidFill>
              <a:cs typeface="+mn-ea"/>
              <a:sym typeface="+mn-lt"/>
            </a:endParaRPr>
          </a:p>
          <a:p>
            <a:pPr>
              <a:lnSpc>
                <a:spcPct val="150000"/>
              </a:lnSpc>
            </a:pPr>
            <a:r>
              <a:rPr lang="zh-CN" altLang="en-US" sz="1400" dirty="0">
                <a:solidFill>
                  <a:schemeClr val="tx1">
                    <a:lumMod val="75000"/>
                    <a:lumOff val="25000"/>
                  </a:schemeClr>
                </a:solidFill>
                <a:cs typeface="+mn-ea"/>
                <a:sym typeface="+mn-lt"/>
              </a:rPr>
              <a:t>人工耳蜗目前都是半植入式的即包括植入体和体外言语处理器部分，人工耳蜗起作用必须二者结合，缺一不可。</a:t>
            </a:r>
            <a:endParaRPr lang="zh-CN" altLang="en-US" sz="1400" dirty="0">
              <a:solidFill>
                <a:schemeClr val="tx1">
                  <a:lumMod val="75000"/>
                  <a:lumOff val="25000"/>
                </a:schemeClr>
              </a:solidFill>
              <a:cs typeface="+mn-ea"/>
              <a:sym typeface="+mn-lt"/>
            </a:endParaRPr>
          </a:p>
        </p:txBody>
      </p:sp>
      <p:sp>
        <p:nvSpPr>
          <p:cNvPr id="54" name="文本框 53"/>
          <p:cNvSpPr txBox="1"/>
          <p:nvPr/>
        </p:nvSpPr>
        <p:spPr>
          <a:xfrm>
            <a:off x="92459" y="3984433"/>
            <a:ext cx="6094324" cy="2462213"/>
          </a:xfrm>
          <a:prstGeom prst="rect">
            <a:avLst/>
          </a:prstGeom>
          <a:noFill/>
        </p:spPr>
        <p:txBody>
          <a:bodyPr wrap="square">
            <a:spAutoFit/>
          </a:bodyPr>
          <a:lstStyle/>
          <a:p>
            <a:r>
              <a:rPr lang="zh-CN" altLang="en-US" sz="1400" dirty="0">
                <a:solidFill>
                  <a:schemeClr val="tx1">
                    <a:lumMod val="75000"/>
                    <a:lumOff val="25000"/>
                  </a:schemeClr>
                </a:solidFill>
                <a:cs typeface="+mn-ea"/>
              </a:rPr>
              <a:t>①体外人工耳蜗言语处理器的麦克风收集外界来的声信号；</a:t>
            </a:r>
            <a:endParaRPr lang="zh-CN" altLang="en-US" sz="1400" dirty="0">
              <a:solidFill>
                <a:schemeClr val="tx1">
                  <a:lumMod val="75000"/>
                  <a:lumOff val="25000"/>
                </a:schemeClr>
              </a:solidFill>
              <a:cs typeface="+mn-ea"/>
            </a:endParaRPr>
          </a:p>
          <a:p>
            <a:endParaRPr lang="zh-CN" altLang="en-US" sz="1400" dirty="0">
              <a:solidFill>
                <a:schemeClr val="tx1">
                  <a:lumMod val="75000"/>
                  <a:lumOff val="25000"/>
                </a:schemeClr>
              </a:solidFill>
              <a:cs typeface="+mn-ea"/>
            </a:endParaRPr>
          </a:p>
          <a:p>
            <a:r>
              <a:rPr lang="zh-CN" altLang="en-US" sz="1400" dirty="0">
                <a:solidFill>
                  <a:schemeClr val="tx1">
                    <a:lumMod val="75000"/>
                    <a:lumOff val="25000"/>
                  </a:schemeClr>
                </a:solidFill>
                <a:cs typeface="+mn-ea"/>
              </a:rPr>
              <a:t>②言语处理器将收集的声音编译成特殊模式的脉冲电信号；</a:t>
            </a:r>
            <a:endParaRPr lang="zh-CN" altLang="en-US" sz="1400" dirty="0">
              <a:solidFill>
                <a:schemeClr val="tx1">
                  <a:lumMod val="75000"/>
                  <a:lumOff val="25000"/>
                </a:schemeClr>
              </a:solidFill>
              <a:cs typeface="+mn-ea"/>
            </a:endParaRPr>
          </a:p>
          <a:p>
            <a:endParaRPr lang="zh-CN" altLang="en-US" sz="1400" dirty="0">
              <a:solidFill>
                <a:schemeClr val="tx1">
                  <a:lumMod val="75000"/>
                  <a:lumOff val="25000"/>
                </a:schemeClr>
              </a:solidFill>
              <a:cs typeface="+mn-ea"/>
            </a:endParaRPr>
          </a:p>
          <a:p>
            <a:r>
              <a:rPr lang="zh-CN" altLang="en-US" sz="1400" dirty="0">
                <a:solidFill>
                  <a:schemeClr val="tx1">
                    <a:lumMod val="75000"/>
                    <a:lumOff val="25000"/>
                  </a:schemeClr>
                </a:solidFill>
                <a:cs typeface="+mn-ea"/>
              </a:rPr>
              <a:t>③脉冲电信号通过线圈（植入体和言语处理器通过磁铁耦合）透过皮肤，传到体内的接收器；</a:t>
            </a:r>
            <a:endParaRPr lang="zh-CN" altLang="en-US" sz="1400" dirty="0">
              <a:solidFill>
                <a:schemeClr val="tx1">
                  <a:lumMod val="75000"/>
                  <a:lumOff val="25000"/>
                </a:schemeClr>
              </a:solidFill>
              <a:cs typeface="+mn-ea"/>
            </a:endParaRPr>
          </a:p>
          <a:p>
            <a:endParaRPr lang="zh-CN" altLang="en-US" sz="1400" dirty="0">
              <a:solidFill>
                <a:schemeClr val="tx1">
                  <a:lumMod val="75000"/>
                  <a:lumOff val="25000"/>
                </a:schemeClr>
              </a:solidFill>
              <a:cs typeface="+mn-ea"/>
            </a:endParaRPr>
          </a:p>
          <a:p>
            <a:r>
              <a:rPr lang="zh-CN" altLang="en-US" sz="1400" dirty="0">
                <a:solidFill>
                  <a:schemeClr val="tx1">
                    <a:lumMod val="75000"/>
                    <a:lumOff val="25000"/>
                  </a:schemeClr>
                </a:solidFill>
                <a:cs typeface="+mn-ea"/>
              </a:rPr>
              <a:t>④然后上述脉冲电信号被送到耳蜗内的刺激电极并刺激听神经（又称耳蜗神经）的螺旋神经节；</a:t>
            </a:r>
            <a:endParaRPr lang="zh-CN" altLang="en-US" sz="1400" dirty="0">
              <a:solidFill>
                <a:schemeClr val="tx1">
                  <a:lumMod val="75000"/>
                  <a:lumOff val="25000"/>
                </a:schemeClr>
              </a:solidFill>
              <a:cs typeface="+mn-ea"/>
            </a:endParaRPr>
          </a:p>
          <a:p>
            <a:endParaRPr lang="zh-CN" altLang="en-US" sz="1400" dirty="0">
              <a:solidFill>
                <a:schemeClr val="tx1">
                  <a:lumMod val="75000"/>
                  <a:lumOff val="25000"/>
                </a:schemeClr>
              </a:solidFill>
              <a:cs typeface="+mn-ea"/>
            </a:endParaRPr>
          </a:p>
          <a:p>
            <a:r>
              <a:rPr lang="zh-CN" altLang="en-US" sz="1400" dirty="0">
                <a:solidFill>
                  <a:schemeClr val="tx1">
                    <a:lumMod val="75000"/>
                    <a:lumOff val="25000"/>
                  </a:schemeClr>
                </a:solidFill>
                <a:cs typeface="+mn-ea"/>
              </a:rPr>
              <a:t>⑤听神经（耳蜗神经）接收信号通过。</a:t>
            </a:r>
            <a:endParaRPr lang="zh-CN" altLang="en-US" sz="1400" dirty="0">
              <a:solidFill>
                <a:schemeClr val="tx1">
                  <a:lumMod val="75000"/>
                  <a:lumOff val="25000"/>
                </a:schemeClr>
              </a:solidFill>
              <a:cs typeface="+mn-ea"/>
            </a:endParaRPr>
          </a:p>
        </p:txBody>
      </p:sp>
      <p:grpSp>
        <p:nvGrpSpPr>
          <p:cNvPr id="11" name="组合 10"/>
          <p:cNvGrpSpPr/>
          <p:nvPr/>
        </p:nvGrpSpPr>
        <p:grpSpPr>
          <a:xfrm>
            <a:off x="92656" y="117332"/>
            <a:ext cx="1728481" cy="320040"/>
            <a:chOff x="935936" y="147812"/>
            <a:chExt cx="1728481" cy="320040"/>
          </a:xfrm>
        </p:grpSpPr>
        <p:cxnSp>
          <p:nvCxnSpPr>
            <p:cNvPr id="12" name="直接连接符 11"/>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35936" y="190853"/>
              <a:ext cx="650947" cy="276999"/>
            </a:xfrm>
            <a:prstGeom prst="rect">
              <a:avLst/>
            </a:prstGeom>
            <a:noFill/>
          </p:spPr>
          <p:txBody>
            <a:bodyPr wrap="none" rtlCol="0">
              <a:spAutoFit/>
            </a:bodyPr>
            <a:lstStyle/>
            <a:p>
              <a:r>
                <a:rPr lang="zh-CN" altLang="en-US" sz="1200" dirty="0">
                  <a:solidFill>
                    <a:srgbClr val="3563A8"/>
                  </a:solidFill>
                  <a:latin typeface="+mj-lt"/>
                  <a:ea typeface="Arial Unicode MS" panose="020B0604020202020204" pitchFamily="34" charset="-122"/>
                  <a:cs typeface="Arial Unicode MS" panose="020B0604020202020204" pitchFamily="34" charset="-122"/>
                </a:rPr>
                <a:t>第</a:t>
              </a:r>
              <a:r>
                <a:rPr lang="en-US" altLang="zh-CN" sz="1200" dirty="0">
                  <a:solidFill>
                    <a:srgbClr val="3563A8"/>
                  </a:solidFill>
                  <a:latin typeface="+mj-lt"/>
                  <a:ea typeface="Arial Unicode MS" panose="020B0604020202020204" pitchFamily="34" charset="-122"/>
                  <a:cs typeface="Arial Unicode MS" panose="020B0604020202020204" pitchFamily="34" charset="-122"/>
                </a:rPr>
                <a:t>11</a:t>
              </a:r>
              <a:r>
                <a:rPr lang="zh-CN" altLang="en-US" sz="1200" dirty="0">
                  <a:solidFill>
                    <a:srgbClr val="3563A8"/>
                  </a:solidFill>
                  <a:latin typeface="+mj-lt"/>
                  <a:ea typeface="Arial Unicode MS" panose="020B0604020202020204" pitchFamily="34" charset="-122"/>
                  <a:cs typeface="Arial Unicode MS" panose="020B0604020202020204" pitchFamily="34" charset="-122"/>
                </a:rPr>
                <a:t>组</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14" name="文本框 13"/>
            <p:cNvSpPr txBox="1"/>
            <p:nvPr/>
          </p:nvSpPr>
          <p:spPr>
            <a:xfrm>
              <a:off x="1636572" y="169333"/>
              <a:ext cx="102784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presentation</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0"/>
            <a:ext cx="5885060" cy="6858000"/>
          </a:xfrm>
          <a:prstGeom prst="rect">
            <a:avLst/>
          </a:prstGeom>
        </p:spPr>
      </p:pic>
      <p:pic>
        <p:nvPicPr>
          <p:cNvPr id="7" name="图片 6"/>
          <p:cNvPicPr>
            <a:picLocks noChangeAspect="1"/>
          </p:cNvPicPr>
          <p:nvPr/>
        </p:nvPicPr>
        <p:blipFill>
          <a:blip r:embed="rId2"/>
          <a:stretch>
            <a:fillRect/>
          </a:stretch>
        </p:blipFill>
        <p:spPr>
          <a:xfrm>
            <a:off x="5195446" y="89309"/>
            <a:ext cx="6437231" cy="67686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89630" y="388363"/>
            <a:ext cx="3326552" cy="584775"/>
          </a:xfrm>
          <a:prstGeom prst="rect">
            <a:avLst/>
          </a:prstGeom>
          <a:noFill/>
        </p:spPr>
        <p:txBody>
          <a:bodyPr wrap="none" rtlCol="0" anchor="t">
            <a:spAutoFit/>
          </a:bodyPr>
          <a:lstStyle/>
          <a:p>
            <a:r>
              <a:rPr lang="en-US" altLang="zh-CN" sz="3200" b="1" dirty="0">
                <a:solidFill>
                  <a:srgbClr val="3563A8"/>
                </a:solidFill>
                <a:sym typeface="+mn-ea"/>
              </a:rPr>
              <a:t>Project tasks - 1</a:t>
            </a:r>
            <a:endParaRPr lang="zh-CN" altLang="en-US" sz="3200" b="1" dirty="0">
              <a:solidFill>
                <a:srgbClr val="3563A8"/>
              </a:solidFill>
            </a:endParaRPr>
          </a:p>
        </p:txBody>
      </p:sp>
      <p:sp>
        <p:nvSpPr>
          <p:cNvPr id="5" name="object 2"/>
          <p:cNvSpPr txBox="1"/>
          <p:nvPr/>
        </p:nvSpPr>
        <p:spPr>
          <a:xfrm>
            <a:off x="183198" y="1235393"/>
            <a:ext cx="7032625" cy="606425"/>
          </a:xfrm>
          <a:prstGeom prst="rect">
            <a:avLst/>
          </a:prstGeom>
          <a:solidFill>
            <a:srgbClr val="F7F7F7"/>
          </a:solidFill>
          <a:ln w="9525">
            <a:solidFill>
              <a:srgbClr val="E9E9E9"/>
            </a:solidFill>
          </a:ln>
        </p:spPr>
        <p:txBody>
          <a:bodyPr vert="horz" wrap="square" lIns="0" tIns="53340" rIns="0" bIns="0" rtlCol="0">
            <a:spAutoFit/>
          </a:bodyPr>
          <a:lstStyle>
            <a:defPPr>
              <a:defRPr lang="zh-CN"/>
            </a:defPPr>
            <a:lvl1pPr marL="0" algn="l" defTabSz="914400" rtl="0" eaLnBrk="1" latinLnBrk="0" hangingPunct="1">
              <a:defRPr sz="1800" kern="1200">
                <a:solidFill>
                  <a:sysClr val="windowText" lastClr="000000"/>
                </a:solidFill>
                <a:latin typeface="等线" panose="02010600030101010101" charset="-122"/>
                <a:ea typeface="+mn-ea"/>
                <a:cs typeface="+mn-ea"/>
              </a:defRPr>
            </a:lvl1pPr>
            <a:lvl2pPr marL="457200" algn="l" defTabSz="914400" rtl="0" eaLnBrk="1" latinLnBrk="0" hangingPunct="1">
              <a:defRPr sz="1800" kern="1200">
                <a:solidFill>
                  <a:sysClr val="windowText" lastClr="000000"/>
                </a:solidFill>
                <a:latin typeface="等线" panose="02010600030101010101" charset="-122"/>
                <a:ea typeface="+mn-ea"/>
                <a:cs typeface="+mn-ea"/>
              </a:defRPr>
            </a:lvl2pPr>
            <a:lvl3pPr marL="914400" algn="l" defTabSz="914400" rtl="0" eaLnBrk="1" latinLnBrk="0" hangingPunct="1">
              <a:defRPr sz="1800" kern="1200">
                <a:solidFill>
                  <a:sysClr val="windowText" lastClr="000000"/>
                </a:solidFill>
                <a:latin typeface="等线" panose="02010600030101010101" charset="-122"/>
                <a:ea typeface="+mn-ea"/>
                <a:cs typeface="+mn-ea"/>
              </a:defRPr>
            </a:lvl3pPr>
            <a:lvl4pPr marL="1371600" algn="l" defTabSz="914400" rtl="0" eaLnBrk="1" latinLnBrk="0" hangingPunct="1">
              <a:defRPr sz="1800" kern="1200">
                <a:solidFill>
                  <a:sysClr val="windowText" lastClr="000000"/>
                </a:solidFill>
                <a:latin typeface="等线" panose="02010600030101010101" charset="-122"/>
                <a:ea typeface="+mn-ea"/>
                <a:cs typeface="+mn-ea"/>
              </a:defRPr>
            </a:lvl4pPr>
            <a:lvl5pPr marL="1828800" algn="l" defTabSz="914400" rtl="0" eaLnBrk="1" latinLnBrk="0" hangingPunct="1">
              <a:defRPr sz="1800" kern="1200">
                <a:solidFill>
                  <a:sysClr val="windowText" lastClr="000000"/>
                </a:solidFill>
                <a:latin typeface="等线" panose="02010600030101010101" charset="-122"/>
                <a:ea typeface="+mn-ea"/>
                <a:cs typeface="+mn-ea"/>
              </a:defRPr>
            </a:lvl5pPr>
            <a:lvl6pPr marL="2286000" algn="l" defTabSz="914400" rtl="0" eaLnBrk="1" latinLnBrk="0" hangingPunct="1">
              <a:defRPr sz="1800" kern="1200">
                <a:solidFill>
                  <a:sysClr val="windowText" lastClr="000000"/>
                </a:solidFill>
                <a:latin typeface="等线" panose="02010600030101010101" charset="-122"/>
                <a:ea typeface="+mn-ea"/>
                <a:cs typeface="+mn-ea"/>
              </a:defRPr>
            </a:lvl6pPr>
            <a:lvl7pPr marL="2743200" algn="l" defTabSz="914400" rtl="0" eaLnBrk="1" latinLnBrk="0" hangingPunct="1">
              <a:defRPr sz="1800" kern="1200">
                <a:solidFill>
                  <a:sysClr val="windowText" lastClr="000000"/>
                </a:solidFill>
                <a:latin typeface="等线" panose="02010600030101010101" charset="-122"/>
                <a:ea typeface="+mn-ea"/>
                <a:cs typeface="+mn-ea"/>
              </a:defRPr>
            </a:lvl7pPr>
            <a:lvl8pPr marL="3200400" algn="l" defTabSz="914400" rtl="0" eaLnBrk="1" latinLnBrk="0" hangingPunct="1">
              <a:defRPr sz="1800" kern="1200">
                <a:solidFill>
                  <a:sysClr val="windowText" lastClr="000000"/>
                </a:solidFill>
                <a:latin typeface="等线" panose="02010600030101010101" charset="-122"/>
                <a:ea typeface="+mn-ea"/>
                <a:cs typeface="+mn-ea"/>
              </a:defRPr>
            </a:lvl8pPr>
            <a:lvl9pPr marL="3657600" algn="l" defTabSz="914400" rtl="0" eaLnBrk="1" latinLnBrk="0" hangingPunct="1">
              <a:defRPr sz="1800" kern="1200">
                <a:solidFill>
                  <a:sysClr val="windowText" lastClr="000000"/>
                </a:solidFill>
                <a:latin typeface="等线" panose="02010600030101010101" charset="-122"/>
                <a:ea typeface="+mn-ea"/>
                <a:cs typeface="+mn-ea"/>
              </a:defRPr>
            </a:lvl9pPr>
          </a:lstStyle>
          <a:p>
            <a:pPr marL="131445" marR="4128770">
              <a:lnSpc>
                <a:spcPts val="1300"/>
              </a:lnSpc>
              <a:spcBef>
                <a:spcPts val="420"/>
              </a:spcBef>
            </a:pPr>
            <a:r>
              <a:rPr sz="1100" spc="-5" dirty="0">
                <a:latin typeface="Consolas" panose="020B0609020204030204"/>
                <a:cs typeface="Consolas" panose="020B0609020204030204"/>
              </a:rPr>
              <a:t>[x0,fs]=audioread(</a:t>
            </a:r>
            <a:r>
              <a:rPr sz="1100" spc="-5" dirty="0">
                <a:solidFill>
                  <a:srgbClr val="AA04F8"/>
                </a:solidFill>
                <a:latin typeface="Consolas" panose="020B0609020204030204"/>
                <a:cs typeface="Consolas" panose="020B0609020204030204"/>
              </a:rPr>
              <a:t>"C_01_01(1).wav"</a:t>
            </a:r>
            <a:r>
              <a:rPr sz="1100" spc="-5" dirty="0">
                <a:latin typeface="Consolas" panose="020B0609020204030204"/>
                <a:cs typeface="Consolas" panose="020B0609020204030204"/>
              </a:rPr>
              <a:t>);  </a:t>
            </a:r>
            <a:r>
              <a:rPr sz="1100" dirty="0">
                <a:latin typeface="Consolas" panose="020B0609020204030204"/>
                <a:cs typeface="Consolas" panose="020B0609020204030204"/>
              </a:rPr>
              <a:t>x=x0';</a:t>
            </a:r>
            <a:endParaRPr sz="1100" dirty="0">
              <a:latin typeface="Consolas" panose="020B0609020204030204"/>
              <a:cs typeface="Consolas" panose="020B0609020204030204"/>
            </a:endParaRPr>
          </a:p>
          <a:p>
            <a:pPr marL="131445">
              <a:lnSpc>
                <a:spcPts val="1260"/>
              </a:lnSpc>
            </a:pPr>
            <a:r>
              <a:rPr sz="1100" dirty="0">
                <a:latin typeface="Consolas" panose="020B0609020204030204"/>
                <a:cs typeface="Consolas" panose="020B0609020204030204"/>
              </a:rPr>
              <a:t>Nchannel(1,50,fs,x,1);</a:t>
            </a:r>
            <a:endParaRPr sz="1100" dirty="0">
              <a:latin typeface="Consolas" panose="020B0609020204030204"/>
              <a:cs typeface="Consolas" panose="020B0609020204030204"/>
            </a:endParaRPr>
          </a:p>
        </p:txBody>
      </p:sp>
      <p:pic>
        <p:nvPicPr>
          <p:cNvPr id="6" name="图片 5"/>
          <p:cNvPicPr>
            <a:picLocks noChangeAspect="1"/>
          </p:cNvPicPr>
          <p:nvPr>
            <p:custDataLst>
              <p:tags r:id="rId1"/>
            </p:custDataLst>
          </p:nvPr>
        </p:nvPicPr>
        <p:blipFill>
          <a:blip r:embed="rId2"/>
          <a:stretch>
            <a:fillRect/>
          </a:stretch>
        </p:blipFill>
        <p:spPr>
          <a:xfrm>
            <a:off x="183515" y="2007235"/>
            <a:ext cx="5912485" cy="4563745"/>
          </a:xfrm>
          <a:prstGeom prst="rect">
            <a:avLst/>
          </a:prstGeom>
        </p:spPr>
      </p:pic>
      <p:pic>
        <p:nvPicPr>
          <p:cNvPr id="9" name="project1 Task1 N=1">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138430" y="1948815"/>
            <a:ext cx="412750" cy="412750"/>
          </a:xfrm>
          <a:prstGeom prst="rect">
            <a:avLst/>
          </a:prstGeom>
        </p:spPr>
      </p:pic>
      <p:pic>
        <p:nvPicPr>
          <p:cNvPr id="10" name="C_01_01(1)">
            <a:hlinkClick r:id="" action="ppaction://media"/>
          </p:cNvPr>
          <p:cNvPicPr/>
          <p:nvPr>
            <a:audioFile r:link="rId6"/>
            <p:extLst>
              <p:ext uri="{DAA4B4D4-6D71-4841-9C94-3DE7FCFB9230}">
                <p14:media xmlns:p14="http://schemas.microsoft.com/office/powerpoint/2010/main" r:embed="rId7"/>
              </p:ext>
            </p:extLst>
          </p:nvPr>
        </p:nvPicPr>
        <p:blipFill>
          <a:blip r:embed="rId5"/>
          <a:stretch>
            <a:fillRect/>
          </a:stretch>
        </p:blipFill>
        <p:spPr>
          <a:xfrm>
            <a:off x="7287260" y="1332230"/>
            <a:ext cx="412750" cy="412750"/>
          </a:xfrm>
          <a:prstGeom prst="rect">
            <a:avLst/>
          </a:prstGeom>
        </p:spPr>
      </p:pic>
      <p:pic>
        <p:nvPicPr>
          <p:cNvPr id="11" name="图片 10"/>
          <p:cNvPicPr>
            <a:picLocks noChangeAspect="1"/>
          </p:cNvPicPr>
          <p:nvPr/>
        </p:nvPicPr>
        <p:blipFill>
          <a:blip r:embed="rId8"/>
          <a:stretch>
            <a:fillRect/>
          </a:stretch>
        </p:blipFill>
        <p:spPr>
          <a:xfrm>
            <a:off x="6274435" y="2007235"/>
            <a:ext cx="5912485" cy="4556125"/>
          </a:xfrm>
          <a:prstGeom prst="rect">
            <a:avLst/>
          </a:prstGeom>
        </p:spPr>
      </p:pic>
      <p:pic>
        <p:nvPicPr>
          <p:cNvPr id="12" name="project1 Task1 N=2">
            <a:hlinkClick r:id="" action="ppaction://media"/>
          </p:cNvPr>
          <p:cNvPicPr/>
          <p:nvPr>
            <a:audioFile r:link="rId9"/>
            <p:extLst>
              <p:ext uri="{DAA4B4D4-6D71-4841-9C94-3DE7FCFB9230}">
                <p14:media xmlns:p14="http://schemas.microsoft.com/office/powerpoint/2010/main" r:embed="rId10"/>
              </p:ext>
            </p:extLst>
          </p:nvPr>
        </p:nvPicPr>
        <p:blipFill>
          <a:blip r:embed="rId5"/>
          <a:stretch>
            <a:fillRect/>
          </a:stretch>
        </p:blipFill>
        <p:spPr>
          <a:xfrm>
            <a:off x="6274435" y="2007235"/>
            <a:ext cx="412750" cy="412750"/>
          </a:xfrm>
          <a:prstGeom prst="rect">
            <a:avLst/>
          </a:prstGeom>
        </p:spPr>
      </p:pic>
      <p:grpSp>
        <p:nvGrpSpPr>
          <p:cNvPr id="13" name="组合 12"/>
          <p:cNvGrpSpPr/>
          <p:nvPr/>
        </p:nvGrpSpPr>
        <p:grpSpPr>
          <a:xfrm>
            <a:off x="92656" y="117332"/>
            <a:ext cx="1728481" cy="320040"/>
            <a:chOff x="935936" y="147812"/>
            <a:chExt cx="1728481" cy="320040"/>
          </a:xfrm>
        </p:grpSpPr>
        <p:cxnSp>
          <p:nvCxnSpPr>
            <p:cNvPr id="14" name="直接连接符 13"/>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35936" y="190853"/>
              <a:ext cx="650947" cy="276999"/>
            </a:xfrm>
            <a:prstGeom prst="rect">
              <a:avLst/>
            </a:prstGeom>
            <a:noFill/>
          </p:spPr>
          <p:txBody>
            <a:bodyPr wrap="none" rtlCol="0">
              <a:spAutoFit/>
            </a:bodyPr>
            <a:lstStyle/>
            <a:p>
              <a:r>
                <a:rPr lang="zh-CN" altLang="en-US" sz="1200" dirty="0">
                  <a:solidFill>
                    <a:srgbClr val="3563A8"/>
                  </a:solidFill>
                  <a:latin typeface="+mj-lt"/>
                  <a:ea typeface="Arial Unicode MS" panose="020B0604020202020204" pitchFamily="34" charset="-122"/>
                  <a:cs typeface="Arial Unicode MS" panose="020B0604020202020204" pitchFamily="34" charset="-122"/>
                </a:rPr>
                <a:t>第</a:t>
              </a:r>
              <a:r>
                <a:rPr lang="en-US" altLang="zh-CN" sz="1200" dirty="0">
                  <a:solidFill>
                    <a:srgbClr val="3563A8"/>
                  </a:solidFill>
                  <a:latin typeface="+mj-lt"/>
                  <a:ea typeface="Arial Unicode MS" panose="020B0604020202020204" pitchFamily="34" charset="-122"/>
                  <a:cs typeface="Arial Unicode MS" panose="020B0604020202020204" pitchFamily="34" charset="-122"/>
                </a:rPr>
                <a:t>11</a:t>
              </a:r>
              <a:r>
                <a:rPr lang="zh-CN" altLang="en-US" sz="1200" dirty="0">
                  <a:solidFill>
                    <a:srgbClr val="3563A8"/>
                  </a:solidFill>
                  <a:latin typeface="+mj-lt"/>
                  <a:ea typeface="Arial Unicode MS" panose="020B0604020202020204" pitchFamily="34" charset="-122"/>
                  <a:cs typeface="Arial Unicode MS" panose="020B0604020202020204" pitchFamily="34" charset="-122"/>
                </a:rPr>
                <a:t>组</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16" name="文本框 15"/>
            <p:cNvSpPr txBox="1"/>
            <p:nvPr/>
          </p:nvSpPr>
          <p:spPr>
            <a:xfrm>
              <a:off x="1636572" y="169333"/>
              <a:ext cx="102784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presentation</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9"/>
                                        </p:tgtEl>
                                      </p:cBhvr>
                                    </p:cmd>
                                  </p:childTnLst>
                                </p:cTn>
                              </p:par>
                            </p:childTnLst>
                          </p:cTn>
                        </p:par>
                        <p:par>
                          <p:cTn id="7" fill="hold">
                            <p:stCondLst>
                              <p:cond delay="3500"/>
                            </p:stCondLst>
                            <p:childTnLst>
                              <p:par>
                                <p:cTn id="8" presetID="1" presetClass="mediacall" presetSubtype="0" fill="hold" nodeType="afterEffect">
                                  <p:stCondLst>
                                    <p:cond delay="0"/>
                                  </p:stCondLst>
                                  <p:childTnLst>
                                    <p:cmd type="call" cmd="playFrom(0.0)">
                                      <p:cBhvr additive="base">
                                        <p:cTn id="9" dur="3263" fill="hold"/>
                                        <p:tgtEl>
                                          <p:spTgt spid="10"/>
                                        </p:tgtEl>
                                      </p:cBhvr>
                                    </p:cmd>
                                  </p:childTnLst>
                                </p:cTn>
                              </p:par>
                            </p:childTnLst>
                          </p:cTn>
                        </p:par>
                        <p:par>
                          <p:cTn id="10" fill="hold">
                            <p:stCondLst>
                              <p:cond delay="7000"/>
                            </p:stCondLst>
                            <p:childTnLst>
                              <p:par>
                                <p:cTn id="11" presetID="1" presetClass="mediacall" presetSubtype="0" fill="hold" nodeType="afterEffect">
                                  <p:stCondLst>
                                    <p:cond delay="0"/>
                                  </p:stCondLst>
                                  <p:childTnLst>
                                    <p:cmd type="call" cmd="playFrom(0.0)">
                                      <p:cBhvr additive="base">
                                        <p:cTn id="12" dur="326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3" fill="hold" display="1">
                  <p:stCondLst>
                    <p:cond delay="indefinite"/>
                  </p:stCondLst>
                  <p:endCondLst>
                    <p:cond evt="onStopAudio" delay="0">
                      <p:tgtEl>
                        <p:sldTgt/>
                      </p:tgtEl>
                    </p:cond>
                  </p:endCondLst>
                </p:cTn>
                <p:tgtEl>
                  <p:spTgt spid="9"/>
                </p:tgtEl>
              </p:cMediaNode>
            </p:audio>
            <p:audio>
              <p:cMediaNode>
                <p:cTn id="14" fill="hold" display="1">
                  <p:stCondLst>
                    <p:cond delay="indefinite"/>
                  </p:stCondLst>
                  <p:endCondLst>
                    <p:cond evt="onStopAudio" delay="0">
                      <p:tgtEl>
                        <p:sldTgt/>
                      </p:tgtEl>
                    </p:cond>
                  </p:endCondLst>
                </p:cTn>
                <p:tgtEl>
                  <p:spTgt spid="10"/>
                </p:tgtEl>
              </p:cMediaNode>
            </p:audio>
            <p:audio>
              <p:cMediaNode>
                <p:cTn id="15" fill="hold" display="1">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87655" y="0"/>
            <a:ext cx="4389755" cy="3296920"/>
          </a:xfrm>
          <a:prstGeom prst="rect">
            <a:avLst/>
          </a:prstGeom>
        </p:spPr>
      </p:pic>
      <p:pic>
        <p:nvPicPr>
          <p:cNvPr id="5" name="project1 Task1 N=4">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284480" y="2964815"/>
            <a:ext cx="412750" cy="412750"/>
          </a:xfrm>
          <a:prstGeom prst="rect">
            <a:avLst/>
          </a:prstGeom>
        </p:spPr>
      </p:pic>
      <p:pic>
        <p:nvPicPr>
          <p:cNvPr id="6" name="图片 5"/>
          <p:cNvPicPr>
            <a:picLocks noChangeAspect="1"/>
          </p:cNvPicPr>
          <p:nvPr/>
        </p:nvPicPr>
        <p:blipFill>
          <a:blip r:embed="rId5"/>
          <a:stretch>
            <a:fillRect/>
          </a:stretch>
        </p:blipFill>
        <p:spPr>
          <a:xfrm>
            <a:off x="4677410" y="0"/>
            <a:ext cx="4610100" cy="3296285"/>
          </a:xfrm>
          <a:prstGeom prst="rect">
            <a:avLst/>
          </a:prstGeom>
        </p:spPr>
      </p:pic>
      <p:pic>
        <p:nvPicPr>
          <p:cNvPr id="7" name="project1 Task1 N=6">
            <a:hlinkClick r:id="" action="ppaction://media"/>
          </p:cNvPr>
          <p:cNvPicPr/>
          <p:nvPr>
            <a:audioFile r:link="rId6"/>
            <p:extLst>
              <p:ext uri="{DAA4B4D4-6D71-4841-9C94-3DE7FCFB9230}">
                <p14:media xmlns:p14="http://schemas.microsoft.com/office/powerpoint/2010/main" r:embed="rId7"/>
              </p:ext>
            </p:extLst>
          </p:nvPr>
        </p:nvPicPr>
        <p:blipFill>
          <a:blip r:embed="rId4"/>
          <a:stretch>
            <a:fillRect/>
          </a:stretch>
        </p:blipFill>
        <p:spPr>
          <a:xfrm>
            <a:off x="4752975" y="2884170"/>
            <a:ext cx="412750" cy="412750"/>
          </a:xfrm>
          <a:prstGeom prst="rect">
            <a:avLst/>
          </a:prstGeom>
        </p:spPr>
      </p:pic>
      <p:pic>
        <p:nvPicPr>
          <p:cNvPr id="8" name="图片 7"/>
          <p:cNvPicPr>
            <a:picLocks noChangeAspect="1"/>
          </p:cNvPicPr>
          <p:nvPr/>
        </p:nvPicPr>
        <p:blipFill>
          <a:blip r:embed="rId8"/>
          <a:stretch>
            <a:fillRect/>
          </a:stretch>
        </p:blipFill>
        <p:spPr>
          <a:xfrm>
            <a:off x="284480" y="3296920"/>
            <a:ext cx="4422140" cy="3286760"/>
          </a:xfrm>
          <a:prstGeom prst="rect">
            <a:avLst/>
          </a:prstGeom>
        </p:spPr>
      </p:pic>
      <p:pic>
        <p:nvPicPr>
          <p:cNvPr id="9" name="project1 Task1 N=8">
            <a:hlinkClick r:id="" action="ppaction://media"/>
          </p:cNvPr>
          <p:cNvPicPr/>
          <p:nvPr>
            <a:audioFile r:link="rId9"/>
            <p:extLst>
              <p:ext uri="{DAA4B4D4-6D71-4841-9C94-3DE7FCFB9230}">
                <p14:media xmlns:p14="http://schemas.microsoft.com/office/powerpoint/2010/main" r:embed="rId10"/>
              </p:ext>
            </p:extLst>
          </p:nvPr>
        </p:nvPicPr>
        <p:blipFill>
          <a:blip r:embed="rId4"/>
          <a:stretch>
            <a:fillRect/>
          </a:stretch>
        </p:blipFill>
        <p:spPr>
          <a:xfrm>
            <a:off x="238760" y="6219825"/>
            <a:ext cx="412750" cy="412750"/>
          </a:xfrm>
          <a:prstGeom prst="rect">
            <a:avLst/>
          </a:prstGeom>
        </p:spPr>
      </p:pic>
      <p:pic>
        <p:nvPicPr>
          <p:cNvPr id="10" name="图片 9"/>
          <p:cNvPicPr>
            <a:picLocks noChangeAspect="1"/>
          </p:cNvPicPr>
          <p:nvPr/>
        </p:nvPicPr>
        <p:blipFill>
          <a:blip r:embed="rId11"/>
          <a:stretch>
            <a:fillRect/>
          </a:stretch>
        </p:blipFill>
        <p:spPr>
          <a:xfrm>
            <a:off x="4677410" y="3296920"/>
            <a:ext cx="4610735" cy="3286760"/>
          </a:xfrm>
          <a:prstGeom prst="rect">
            <a:avLst/>
          </a:prstGeom>
        </p:spPr>
      </p:pic>
      <p:pic>
        <p:nvPicPr>
          <p:cNvPr id="11" name="project1 Task1 N=16">
            <a:hlinkClick r:id="" action="ppaction://media"/>
          </p:cNvPr>
          <p:cNvPicPr/>
          <p:nvPr>
            <a:audioFile r:link="rId12"/>
            <p:extLst>
              <p:ext uri="{DAA4B4D4-6D71-4841-9C94-3DE7FCFB9230}">
                <p14:media xmlns:p14="http://schemas.microsoft.com/office/powerpoint/2010/main" r:embed="rId13"/>
              </p:ext>
            </p:extLst>
          </p:nvPr>
        </p:nvPicPr>
        <p:blipFill>
          <a:blip r:embed="rId4"/>
          <a:stretch>
            <a:fillRect/>
          </a:stretch>
        </p:blipFill>
        <p:spPr>
          <a:xfrm>
            <a:off x="4706620" y="6219825"/>
            <a:ext cx="412750" cy="412750"/>
          </a:xfrm>
          <a:prstGeom prst="rect">
            <a:avLst/>
          </a:prstGeom>
        </p:spPr>
      </p:pic>
      <p:pic>
        <p:nvPicPr>
          <p:cNvPr id="12" name="project1 Task1 N=32">
            <a:hlinkClick r:id="" action="ppaction://media"/>
          </p:cNvPr>
          <p:cNvPicPr/>
          <p:nvPr>
            <a:audioFile r:link="rId14"/>
            <p:extLst>
              <p:ext uri="{DAA4B4D4-6D71-4841-9C94-3DE7FCFB9230}">
                <p14:media xmlns:p14="http://schemas.microsoft.com/office/powerpoint/2010/main" r:embed="rId15"/>
              </p:ext>
            </p:extLst>
          </p:nvPr>
        </p:nvPicPr>
        <p:blipFill>
          <a:blip r:embed="rId4"/>
          <a:stretch>
            <a:fillRect/>
          </a:stretch>
        </p:blipFill>
        <p:spPr>
          <a:xfrm>
            <a:off x="9791065" y="276225"/>
            <a:ext cx="412750" cy="412750"/>
          </a:xfrm>
          <a:prstGeom prst="rect">
            <a:avLst/>
          </a:prstGeom>
        </p:spPr>
      </p:pic>
      <p:sp>
        <p:nvSpPr>
          <p:cNvPr id="14" name="文本框 13"/>
          <p:cNvSpPr txBox="1"/>
          <p:nvPr/>
        </p:nvSpPr>
        <p:spPr>
          <a:xfrm>
            <a:off x="9580880" y="661035"/>
            <a:ext cx="1400175" cy="368300"/>
          </a:xfrm>
          <a:prstGeom prst="rect">
            <a:avLst/>
          </a:prstGeom>
          <a:noFill/>
        </p:spPr>
        <p:txBody>
          <a:bodyPr wrap="square" rtlCol="0">
            <a:spAutoFit/>
          </a:bodyPr>
          <a:lstStyle/>
          <a:p>
            <a:r>
              <a:rPr lang="en-US" altLang="zh-CN"/>
              <a:t>N = 32</a:t>
            </a:r>
            <a:endParaRPr lang="en-US" altLang="zh-CN"/>
          </a:p>
        </p:txBody>
      </p:sp>
      <p:pic>
        <p:nvPicPr>
          <p:cNvPr id="15" name="project1 Task1 N=64">
            <a:hlinkClick r:id="" action="ppaction://media"/>
          </p:cNvPr>
          <p:cNvPicPr/>
          <p:nvPr>
            <a:audioFile r:link="rId16"/>
            <p:extLst>
              <p:ext uri="{DAA4B4D4-6D71-4841-9C94-3DE7FCFB9230}">
                <p14:media xmlns:p14="http://schemas.microsoft.com/office/powerpoint/2010/main" r:embed="rId17"/>
              </p:ext>
            </p:extLst>
          </p:nvPr>
        </p:nvPicPr>
        <p:blipFill>
          <a:blip r:embed="rId4"/>
          <a:stretch>
            <a:fillRect/>
          </a:stretch>
        </p:blipFill>
        <p:spPr>
          <a:xfrm>
            <a:off x="9791065" y="1275715"/>
            <a:ext cx="412750" cy="412750"/>
          </a:xfrm>
          <a:prstGeom prst="rect">
            <a:avLst/>
          </a:prstGeom>
        </p:spPr>
      </p:pic>
      <p:sp>
        <p:nvSpPr>
          <p:cNvPr id="16" name="文本框 15"/>
          <p:cNvSpPr txBox="1"/>
          <p:nvPr/>
        </p:nvSpPr>
        <p:spPr>
          <a:xfrm>
            <a:off x="9580880" y="1764665"/>
            <a:ext cx="862330" cy="368300"/>
          </a:xfrm>
          <a:prstGeom prst="rect">
            <a:avLst/>
          </a:prstGeom>
          <a:noFill/>
        </p:spPr>
        <p:txBody>
          <a:bodyPr wrap="none" rtlCol="0" anchor="t">
            <a:spAutoFit/>
          </a:bodyPr>
          <a:lstStyle/>
          <a:p>
            <a:r>
              <a:rPr lang="en-US" altLang="zh-CN">
                <a:sym typeface="+mn-ea"/>
              </a:rPr>
              <a:t>N = 64</a:t>
            </a:r>
            <a:endParaRPr lang="zh-CN" altLang="en-US"/>
          </a:p>
        </p:txBody>
      </p:sp>
    </p:spTree>
    <p:custDataLst>
      <p:tags r:id="rId1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5"/>
                                        </p:tgtEl>
                                      </p:cBhvr>
                                    </p:cmd>
                                  </p:childTnLst>
                                </p:cTn>
                              </p:par>
                            </p:childTnLst>
                          </p:cTn>
                        </p:par>
                        <p:par>
                          <p:cTn id="7" fill="hold">
                            <p:stCondLst>
                              <p:cond delay="3500"/>
                            </p:stCondLst>
                            <p:childTnLst>
                              <p:par>
                                <p:cTn id="8" presetID="1" presetClass="mediacall" presetSubtype="0" fill="hold" nodeType="afterEffect">
                                  <p:stCondLst>
                                    <p:cond delay="0"/>
                                  </p:stCondLst>
                                  <p:childTnLst>
                                    <p:cmd type="call" cmd="playFrom(0.0)">
                                      <p:cBhvr additive="base">
                                        <p:cTn id="9" dur="3263" fill="hold"/>
                                        <p:tgtEl>
                                          <p:spTgt spid="7"/>
                                        </p:tgtEl>
                                      </p:cBhvr>
                                    </p:cmd>
                                  </p:childTnLst>
                                </p:cTn>
                              </p:par>
                            </p:childTnLst>
                          </p:cTn>
                        </p:par>
                        <p:par>
                          <p:cTn id="10" fill="hold">
                            <p:stCondLst>
                              <p:cond delay="7000"/>
                            </p:stCondLst>
                            <p:childTnLst>
                              <p:par>
                                <p:cTn id="11" presetID="1" presetClass="mediacall" presetSubtype="0" fill="hold" nodeType="afterEffect">
                                  <p:stCondLst>
                                    <p:cond delay="0"/>
                                  </p:stCondLst>
                                  <p:childTnLst>
                                    <p:cmd type="call" cmd="playFrom(0.0)">
                                      <p:cBhvr additive="base">
                                        <p:cTn id="12" dur="3263" fill="hold"/>
                                        <p:tgtEl>
                                          <p:spTgt spid="9"/>
                                        </p:tgtEl>
                                      </p:cBhvr>
                                    </p:cmd>
                                  </p:childTnLst>
                                </p:cTn>
                              </p:par>
                            </p:childTnLst>
                          </p:cTn>
                        </p:par>
                        <p:par>
                          <p:cTn id="13" fill="hold">
                            <p:stCondLst>
                              <p:cond delay="10500"/>
                            </p:stCondLst>
                            <p:childTnLst>
                              <p:par>
                                <p:cTn id="14" presetID="1" presetClass="mediacall" presetSubtype="0" fill="hold" nodeType="afterEffect">
                                  <p:stCondLst>
                                    <p:cond delay="0"/>
                                  </p:stCondLst>
                                  <p:childTnLst>
                                    <p:cmd type="call" cmd="playFrom(0.0)">
                                      <p:cBhvr additive="base">
                                        <p:cTn id="15" dur="3263" fill="hold"/>
                                        <p:tgtEl>
                                          <p:spTgt spid="11"/>
                                        </p:tgtEl>
                                      </p:cBhvr>
                                    </p:cmd>
                                  </p:childTnLst>
                                </p:cTn>
                              </p:par>
                            </p:childTnLst>
                          </p:cTn>
                        </p:par>
                        <p:par>
                          <p:cTn id="16" fill="hold">
                            <p:stCondLst>
                              <p:cond delay="14000"/>
                            </p:stCondLst>
                            <p:childTnLst>
                              <p:par>
                                <p:cTn id="17" presetID="1" presetClass="mediacall" presetSubtype="0" fill="hold" nodeType="afterEffect">
                                  <p:stCondLst>
                                    <p:cond delay="0"/>
                                  </p:stCondLst>
                                  <p:childTnLst>
                                    <p:cmd type="call" cmd="playFrom(0.0)">
                                      <p:cBhvr additive="base">
                                        <p:cTn id="18" dur="3263" fill="hold"/>
                                        <p:tgtEl>
                                          <p:spTgt spid="12"/>
                                        </p:tgtEl>
                                      </p:cBhvr>
                                    </p:cmd>
                                  </p:childTnLst>
                                </p:cTn>
                              </p:par>
                            </p:childTnLst>
                          </p:cTn>
                        </p:par>
                        <p:par>
                          <p:cTn id="19" fill="hold">
                            <p:stCondLst>
                              <p:cond delay="17500"/>
                            </p:stCondLst>
                            <p:childTnLst>
                              <p:par>
                                <p:cTn id="20" presetID="1" presetClass="mediacall" presetSubtype="0" fill="hold" nodeType="afterEffect">
                                  <p:stCondLst>
                                    <p:cond delay="0"/>
                                  </p:stCondLst>
                                  <p:childTnLst>
                                    <p:cmd type="call" cmd="playFrom(0.0)">
                                      <p:cBhvr additive="base">
                                        <p:cTn id="21" dur="326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2" fill="hold" display="1">
                  <p:stCondLst>
                    <p:cond delay="indefinite"/>
                  </p:stCondLst>
                  <p:endCondLst>
                    <p:cond evt="onStopAudio" delay="0">
                      <p:tgtEl>
                        <p:sldTgt/>
                      </p:tgtEl>
                    </p:cond>
                  </p:endCondLst>
                </p:cTn>
                <p:tgtEl>
                  <p:spTgt spid="5"/>
                </p:tgtEl>
              </p:cMediaNode>
            </p:audio>
            <p:audio>
              <p:cMediaNode>
                <p:cTn id="23" fill="hold" display="1">
                  <p:stCondLst>
                    <p:cond delay="indefinite"/>
                  </p:stCondLst>
                  <p:endCondLst>
                    <p:cond evt="onStopAudio" delay="0">
                      <p:tgtEl>
                        <p:sldTgt/>
                      </p:tgtEl>
                    </p:cond>
                  </p:endCondLst>
                </p:cTn>
                <p:tgtEl>
                  <p:spTgt spid="7"/>
                </p:tgtEl>
              </p:cMediaNode>
            </p:audio>
            <p:audio>
              <p:cMediaNode>
                <p:cTn id="24" fill="hold" display="1">
                  <p:stCondLst>
                    <p:cond delay="indefinite"/>
                  </p:stCondLst>
                  <p:endCondLst>
                    <p:cond evt="onStopAudio" delay="0">
                      <p:tgtEl>
                        <p:sldTgt/>
                      </p:tgtEl>
                    </p:cond>
                  </p:endCondLst>
                </p:cTn>
                <p:tgtEl>
                  <p:spTgt spid="9"/>
                </p:tgtEl>
              </p:cMediaNode>
            </p:audio>
            <p:audio>
              <p:cMediaNode>
                <p:cTn id="25" fill="hold" display="1">
                  <p:stCondLst>
                    <p:cond delay="indefinite"/>
                  </p:stCondLst>
                  <p:endCondLst>
                    <p:cond evt="onStopAudio" delay="0">
                      <p:tgtEl>
                        <p:sldTgt/>
                      </p:tgtEl>
                    </p:cond>
                  </p:endCondLst>
                </p:cTn>
                <p:tgtEl>
                  <p:spTgt spid="11"/>
                </p:tgtEl>
              </p:cMediaNode>
            </p:audio>
            <p:audio>
              <p:cMediaNode>
                <p:cTn id="26" fill="hold" display="1">
                  <p:stCondLst>
                    <p:cond delay="indefinite"/>
                  </p:stCondLst>
                  <p:endCondLst>
                    <p:cond evt="onStopAudio" delay="0">
                      <p:tgtEl>
                        <p:sldTgt/>
                      </p:tgtEl>
                    </p:cond>
                  </p:endCondLst>
                </p:cTn>
                <p:tgtEl>
                  <p:spTgt spid="12"/>
                </p:tgtEl>
              </p:cMediaNode>
            </p:audio>
            <p:audio>
              <p:cMediaNode>
                <p:cTn id="27" fill="hold" display="1">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4933950" cy="3702050"/>
          </a:xfrm>
          <a:prstGeom prst="rect">
            <a:avLst/>
          </a:prstGeom>
        </p:spPr>
      </p:pic>
      <p:pic>
        <p:nvPicPr>
          <p:cNvPr id="5" name="project1 Task1 N=128">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0" y="3289300"/>
            <a:ext cx="412750" cy="412750"/>
          </a:xfrm>
          <a:prstGeom prst="rect">
            <a:avLst/>
          </a:prstGeom>
        </p:spPr>
      </p:pic>
      <p:pic>
        <p:nvPicPr>
          <p:cNvPr id="6" name="图片 5"/>
          <p:cNvPicPr>
            <a:picLocks noChangeAspect="1"/>
          </p:cNvPicPr>
          <p:nvPr/>
        </p:nvPicPr>
        <p:blipFill>
          <a:blip r:embed="rId5"/>
          <a:stretch>
            <a:fillRect/>
          </a:stretch>
        </p:blipFill>
        <p:spPr>
          <a:xfrm>
            <a:off x="4933950" y="0"/>
            <a:ext cx="4980940" cy="3702050"/>
          </a:xfrm>
          <a:prstGeom prst="rect">
            <a:avLst/>
          </a:prstGeom>
        </p:spPr>
      </p:pic>
      <p:pic>
        <p:nvPicPr>
          <p:cNvPr id="7" name="project1 Task1 N=200">
            <a:hlinkClick r:id="" action="ppaction://media"/>
          </p:cNvPr>
          <p:cNvPicPr/>
          <p:nvPr>
            <a:audioFile r:link="rId6"/>
            <p:extLst>
              <p:ext uri="{DAA4B4D4-6D71-4841-9C94-3DE7FCFB9230}">
                <p14:media xmlns:p14="http://schemas.microsoft.com/office/powerpoint/2010/main" r:embed="rId7"/>
              </p:ext>
            </p:extLst>
          </p:nvPr>
        </p:nvPicPr>
        <p:blipFill>
          <a:blip r:embed="rId4"/>
          <a:stretch>
            <a:fillRect/>
          </a:stretch>
        </p:blipFill>
        <p:spPr>
          <a:xfrm>
            <a:off x="4933950" y="3289300"/>
            <a:ext cx="412750" cy="412750"/>
          </a:xfrm>
          <a:prstGeom prst="rect">
            <a:avLst/>
          </a:prstGeom>
        </p:spPr>
      </p:pic>
      <p:pic>
        <p:nvPicPr>
          <p:cNvPr id="8" name="project1 Task1 N=70">
            <a:hlinkClick r:id="" action="ppaction://media"/>
          </p:cNvPr>
          <p:cNvPicPr/>
          <p:nvPr>
            <a:audioFile r:link="rId8"/>
            <p:extLst>
              <p:ext uri="{DAA4B4D4-6D71-4841-9C94-3DE7FCFB9230}">
                <p14:media xmlns:p14="http://schemas.microsoft.com/office/powerpoint/2010/main" r:embed="rId9"/>
              </p:ext>
            </p:extLst>
          </p:nvPr>
        </p:nvPicPr>
        <p:blipFill>
          <a:blip r:embed="rId4"/>
          <a:stretch>
            <a:fillRect/>
          </a:stretch>
        </p:blipFill>
        <p:spPr>
          <a:xfrm>
            <a:off x="10760710" y="320675"/>
            <a:ext cx="412750" cy="412750"/>
          </a:xfrm>
          <a:prstGeom prst="rect">
            <a:avLst/>
          </a:prstGeom>
        </p:spPr>
      </p:pic>
      <p:sp>
        <p:nvSpPr>
          <p:cNvPr id="9" name="文本框 8"/>
          <p:cNvSpPr txBox="1"/>
          <p:nvPr/>
        </p:nvSpPr>
        <p:spPr>
          <a:xfrm>
            <a:off x="10535920" y="733425"/>
            <a:ext cx="862330" cy="368300"/>
          </a:xfrm>
          <a:prstGeom prst="rect">
            <a:avLst/>
          </a:prstGeom>
          <a:noFill/>
        </p:spPr>
        <p:txBody>
          <a:bodyPr wrap="none" rtlCol="0" anchor="t">
            <a:spAutoFit/>
          </a:bodyPr>
          <a:lstStyle/>
          <a:p>
            <a:r>
              <a:rPr lang="en-US" altLang="zh-CN">
                <a:sym typeface="+mn-ea"/>
              </a:rPr>
              <a:t>N = 70</a:t>
            </a:r>
            <a:endParaRPr lang="zh-CN" altLang="en-US"/>
          </a:p>
        </p:txBody>
      </p:sp>
      <p:pic>
        <p:nvPicPr>
          <p:cNvPr id="10" name="project1 Task1 N=80">
            <a:hlinkClick r:id="" action="ppaction://media"/>
          </p:cNvPr>
          <p:cNvPicPr/>
          <p:nvPr>
            <a:audioFile r:link="rId10"/>
            <p:extLst>
              <p:ext uri="{DAA4B4D4-6D71-4841-9C94-3DE7FCFB9230}">
                <p14:media xmlns:p14="http://schemas.microsoft.com/office/powerpoint/2010/main" r:embed="rId11"/>
              </p:ext>
            </p:extLst>
          </p:nvPr>
        </p:nvPicPr>
        <p:blipFill>
          <a:blip r:embed="rId4"/>
          <a:stretch>
            <a:fillRect/>
          </a:stretch>
        </p:blipFill>
        <p:spPr>
          <a:xfrm>
            <a:off x="10760710" y="1181100"/>
            <a:ext cx="412750" cy="412750"/>
          </a:xfrm>
          <a:prstGeom prst="rect">
            <a:avLst/>
          </a:prstGeom>
        </p:spPr>
      </p:pic>
      <p:sp>
        <p:nvSpPr>
          <p:cNvPr id="11" name="文本框 10"/>
          <p:cNvSpPr txBox="1"/>
          <p:nvPr/>
        </p:nvSpPr>
        <p:spPr>
          <a:xfrm>
            <a:off x="10535920" y="1593850"/>
            <a:ext cx="862330" cy="368300"/>
          </a:xfrm>
          <a:prstGeom prst="rect">
            <a:avLst/>
          </a:prstGeom>
          <a:noFill/>
        </p:spPr>
        <p:txBody>
          <a:bodyPr wrap="none" rtlCol="0" anchor="t">
            <a:spAutoFit/>
          </a:bodyPr>
          <a:lstStyle/>
          <a:p>
            <a:r>
              <a:rPr lang="en-US" altLang="zh-CN">
                <a:sym typeface="+mn-ea"/>
              </a:rPr>
              <a:t>N = 80</a:t>
            </a:r>
            <a:endParaRPr lang="zh-CN" altLang="en-US"/>
          </a:p>
        </p:txBody>
      </p:sp>
      <p:pic>
        <p:nvPicPr>
          <p:cNvPr id="12" name="project1 Task1 N=90">
            <a:hlinkClick r:id="" action="ppaction://media"/>
          </p:cNvPr>
          <p:cNvPicPr/>
          <p:nvPr>
            <a:audioFile r:link="rId12"/>
            <p:extLst>
              <p:ext uri="{DAA4B4D4-6D71-4841-9C94-3DE7FCFB9230}">
                <p14:media xmlns:p14="http://schemas.microsoft.com/office/powerpoint/2010/main" r:embed="rId13"/>
              </p:ext>
            </p:extLst>
          </p:nvPr>
        </p:nvPicPr>
        <p:blipFill>
          <a:blip r:embed="rId4"/>
          <a:stretch>
            <a:fillRect/>
          </a:stretch>
        </p:blipFill>
        <p:spPr>
          <a:xfrm>
            <a:off x="10760710" y="2041525"/>
            <a:ext cx="412750" cy="412750"/>
          </a:xfrm>
          <a:prstGeom prst="rect">
            <a:avLst/>
          </a:prstGeom>
        </p:spPr>
      </p:pic>
      <p:sp>
        <p:nvSpPr>
          <p:cNvPr id="13" name="文本框 12"/>
          <p:cNvSpPr txBox="1"/>
          <p:nvPr/>
        </p:nvSpPr>
        <p:spPr>
          <a:xfrm>
            <a:off x="10535920" y="2454275"/>
            <a:ext cx="862330" cy="368300"/>
          </a:xfrm>
          <a:prstGeom prst="rect">
            <a:avLst/>
          </a:prstGeom>
          <a:noFill/>
        </p:spPr>
        <p:txBody>
          <a:bodyPr wrap="none" rtlCol="0" anchor="t">
            <a:spAutoFit/>
          </a:bodyPr>
          <a:lstStyle/>
          <a:p>
            <a:r>
              <a:rPr lang="en-US" altLang="zh-CN">
                <a:sym typeface="+mn-ea"/>
              </a:rPr>
              <a:t>N = 90</a:t>
            </a:r>
            <a:endParaRPr lang="zh-CN" altLang="en-US"/>
          </a:p>
        </p:txBody>
      </p:sp>
      <p:pic>
        <p:nvPicPr>
          <p:cNvPr id="14" name="project1 Task1 N=100">
            <a:hlinkClick r:id="" action="ppaction://media"/>
          </p:cNvPr>
          <p:cNvPicPr/>
          <p:nvPr>
            <a:audioFile r:link="rId14"/>
            <p:extLst>
              <p:ext uri="{DAA4B4D4-6D71-4841-9C94-3DE7FCFB9230}">
                <p14:media xmlns:p14="http://schemas.microsoft.com/office/powerpoint/2010/main" r:embed="rId15"/>
              </p:ext>
            </p:extLst>
          </p:nvPr>
        </p:nvPicPr>
        <p:blipFill>
          <a:blip r:embed="rId4"/>
          <a:stretch>
            <a:fillRect/>
          </a:stretch>
        </p:blipFill>
        <p:spPr>
          <a:xfrm>
            <a:off x="10760710" y="2901950"/>
            <a:ext cx="412750" cy="412750"/>
          </a:xfrm>
          <a:prstGeom prst="rect">
            <a:avLst/>
          </a:prstGeom>
        </p:spPr>
      </p:pic>
      <p:sp>
        <p:nvSpPr>
          <p:cNvPr id="15" name="文本框 14"/>
          <p:cNvSpPr txBox="1"/>
          <p:nvPr/>
        </p:nvSpPr>
        <p:spPr>
          <a:xfrm>
            <a:off x="10535920" y="3314700"/>
            <a:ext cx="989330" cy="368300"/>
          </a:xfrm>
          <a:prstGeom prst="rect">
            <a:avLst/>
          </a:prstGeom>
          <a:noFill/>
        </p:spPr>
        <p:txBody>
          <a:bodyPr wrap="none" rtlCol="0" anchor="t">
            <a:spAutoFit/>
          </a:bodyPr>
          <a:lstStyle/>
          <a:p>
            <a:r>
              <a:rPr lang="en-US" altLang="zh-CN">
                <a:sym typeface="+mn-ea"/>
              </a:rPr>
              <a:t>N = 100</a:t>
            </a:r>
            <a:endParaRPr lang="zh-CN" altLang="en-US"/>
          </a:p>
        </p:txBody>
      </p:sp>
      <p:pic>
        <p:nvPicPr>
          <p:cNvPr id="16" name="project1 Task1 N=110">
            <a:hlinkClick r:id="" action="ppaction://media"/>
          </p:cNvPr>
          <p:cNvPicPr/>
          <p:nvPr>
            <a:audioFile r:link="rId16"/>
            <p:extLst>
              <p:ext uri="{DAA4B4D4-6D71-4841-9C94-3DE7FCFB9230}">
                <p14:media xmlns:p14="http://schemas.microsoft.com/office/powerpoint/2010/main" r:embed="rId17"/>
              </p:ext>
            </p:extLst>
          </p:nvPr>
        </p:nvPicPr>
        <p:blipFill>
          <a:blip r:embed="rId4"/>
          <a:stretch>
            <a:fillRect/>
          </a:stretch>
        </p:blipFill>
        <p:spPr>
          <a:xfrm>
            <a:off x="10760710" y="3762375"/>
            <a:ext cx="412750" cy="412750"/>
          </a:xfrm>
          <a:prstGeom prst="rect">
            <a:avLst/>
          </a:prstGeom>
        </p:spPr>
      </p:pic>
      <p:sp>
        <p:nvSpPr>
          <p:cNvPr id="17" name="文本框 16"/>
          <p:cNvSpPr txBox="1"/>
          <p:nvPr/>
        </p:nvSpPr>
        <p:spPr>
          <a:xfrm>
            <a:off x="10535920" y="4175125"/>
            <a:ext cx="972185" cy="368300"/>
          </a:xfrm>
          <a:prstGeom prst="rect">
            <a:avLst/>
          </a:prstGeom>
          <a:noFill/>
        </p:spPr>
        <p:txBody>
          <a:bodyPr wrap="none" rtlCol="0" anchor="t">
            <a:spAutoFit/>
          </a:bodyPr>
          <a:lstStyle/>
          <a:p>
            <a:r>
              <a:rPr lang="en-US" altLang="zh-CN">
                <a:sym typeface="+mn-ea"/>
              </a:rPr>
              <a:t>N = 110</a:t>
            </a:r>
            <a:endParaRPr lang="zh-CN" altLang="en-US"/>
          </a:p>
        </p:txBody>
      </p:sp>
      <p:sp>
        <p:nvSpPr>
          <p:cNvPr id="19" name="文本框 18"/>
          <p:cNvSpPr txBox="1"/>
          <p:nvPr/>
        </p:nvSpPr>
        <p:spPr>
          <a:xfrm>
            <a:off x="312420" y="4543425"/>
            <a:ext cx="11654155" cy="645160"/>
          </a:xfrm>
          <a:prstGeom prst="rect">
            <a:avLst/>
          </a:prstGeom>
          <a:noFill/>
        </p:spPr>
        <p:txBody>
          <a:bodyPr wrap="square" rtlCol="0" anchor="t">
            <a:spAutoFit/>
          </a:bodyPr>
          <a:lstStyle/>
          <a:p>
            <a:r>
              <a:rPr lang="zh-CN" altLang="en-US" dirty="0"/>
              <a:t>观察得到，</a:t>
            </a:r>
            <a:r>
              <a:rPr lang="zh-CN" altLang="en-US" dirty="0">
                <a:sym typeface="+mn-ea"/>
              </a:rPr>
              <a:t>当N较小时，</a:t>
            </a:r>
            <a:r>
              <a:rPr lang="zh-CN" altLang="en-US" dirty="0"/>
              <a:t>随着N的增加，信号质量得到改善（</a:t>
            </a:r>
            <a:r>
              <a:rPr lang="en-US" altLang="zh-CN" dirty="0"/>
              <a:t>N</a:t>
            </a:r>
            <a:r>
              <a:rPr lang="zh-CN" altLang="en-US" dirty="0"/>
              <a:t>在</a:t>
            </a:r>
            <a:r>
              <a:rPr lang="en-US" altLang="zh-CN" dirty="0"/>
              <a:t>80</a:t>
            </a:r>
            <a:r>
              <a:rPr lang="zh-CN" altLang="en-US" dirty="0"/>
              <a:t>～</a:t>
            </a:r>
            <a:r>
              <a:rPr lang="en-US" altLang="zh-CN" dirty="0"/>
              <a:t>90</a:t>
            </a:r>
            <a:r>
              <a:rPr lang="zh-CN" altLang="en-US" dirty="0"/>
              <a:t>时效果较好）。但当</a:t>
            </a:r>
            <a:r>
              <a:rPr lang="en-US" altLang="zh-CN" dirty="0"/>
              <a:t>N</a:t>
            </a:r>
            <a:r>
              <a:rPr lang="zh-CN" altLang="en-US" dirty="0"/>
              <a:t>达到</a:t>
            </a:r>
            <a:r>
              <a:rPr lang="en-US" altLang="zh-CN" dirty="0"/>
              <a:t>120</a:t>
            </a:r>
            <a:r>
              <a:rPr lang="zh-CN" altLang="en-US" dirty="0"/>
              <a:t>以上时，声音明显变小，且在末尾出现较快速的嘟嘟声。当</a:t>
            </a:r>
            <a:r>
              <a:rPr lang="en-US" altLang="zh-CN" dirty="0"/>
              <a:t>N</a:t>
            </a:r>
            <a:r>
              <a:rPr lang="zh-CN" altLang="en-US" dirty="0"/>
              <a:t>达到</a:t>
            </a:r>
            <a:r>
              <a:rPr lang="en-US" altLang="zh-CN" dirty="0"/>
              <a:t>200</a:t>
            </a:r>
            <a:r>
              <a:rPr lang="zh-CN" altLang="en-US" dirty="0"/>
              <a:t>时，基本无法识别信号。</a:t>
            </a:r>
            <a:endParaRPr lang="zh-CN" altLang="en-US" dirty="0"/>
          </a:p>
        </p:txBody>
      </p:sp>
    </p:spTree>
    <p:custDataLst>
      <p:tags r:id="rId1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5"/>
                                        </p:tgtEl>
                                      </p:cBhvr>
                                    </p:cmd>
                                  </p:childTnLst>
                                </p:cTn>
                              </p:par>
                            </p:childTnLst>
                          </p:cTn>
                        </p:par>
                        <p:par>
                          <p:cTn id="7" fill="hold">
                            <p:stCondLst>
                              <p:cond delay="3500"/>
                            </p:stCondLst>
                            <p:childTnLst>
                              <p:par>
                                <p:cTn id="8" presetID="1" presetClass="mediacall" presetSubtype="0" fill="hold" nodeType="afterEffect">
                                  <p:stCondLst>
                                    <p:cond delay="0"/>
                                  </p:stCondLst>
                                  <p:childTnLst>
                                    <p:cmd type="call" cmd="playFrom(0.0)">
                                      <p:cBhvr additive="base">
                                        <p:cTn id="9" dur="3263" fill="hold"/>
                                        <p:tgtEl>
                                          <p:spTgt spid="7"/>
                                        </p:tgtEl>
                                      </p:cBhvr>
                                    </p:cmd>
                                  </p:childTnLst>
                                </p:cTn>
                              </p:par>
                            </p:childTnLst>
                          </p:cTn>
                        </p:par>
                        <p:par>
                          <p:cTn id="10" fill="hold">
                            <p:stCondLst>
                              <p:cond delay="7000"/>
                            </p:stCondLst>
                            <p:childTnLst>
                              <p:par>
                                <p:cTn id="11" presetID="1" presetClass="mediacall" presetSubtype="0" fill="hold" nodeType="afterEffect">
                                  <p:stCondLst>
                                    <p:cond delay="0"/>
                                  </p:stCondLst>
                                  <p:childTnLst>
                                    <p:cmd type="call" cmd="playFrom(0.0)">
                                      <p:cBhvr additive="base">
                                        <p:cTn id="12" dur="3263" fill="hold"/>
                                        <p:tgtEl>
                                          <p:spTgt spid="8"/>
                                        </p:tgtEl>
                                      </p:cBhvr>
                                    </p:cmd>
                                  </p:childTnLst>
                                </p:cTn>
                              </p:par>
                            </p:childTnLst>
                          </p:cTn>
                        </p:par>
                        <p:par>
                          <p:cTn id="13" fill="hold">
                            <p:stCondLst>
                              <p:cond delay="10500"/>
                            </p:stCondLst>
                            <p:childTnLst>
                              <p:par>
                                <p:cTn id="14" presetID="1" presetClass="mediacall" presetSubtype="0" fill="hold" nodeType="afterEffect">
                                  <p:stCondLst>
                                    <p:cond delay="0"/>
                                  </p:stCondLst>
                                  <p:childTnLst>
                                    <p:cmd type="call" cmd="playFrom(0.0)">
                                      <p:cBhvr additive="base">
                                        <p:cTn id="15" dur="3263" fill="hold"/>
                                        <p:tgtEl>
                                          <p:spTgt spid="10"/>
                                        </p:tgtEl>
                                      </p:cBhvr>
                                    </p:cmd>
                                  </p:childTnLst>
                                </p:cTn>
                              </p:par>
                            </p:childTnLst>
                          </p:cTn>
                        </p:par>
                        <p:par>
                          <p:cTn id="16" fill="hold">
                            <p:stCondLst>
                              <p:cond delay="14000"/>
                            </p:stCondLst>
                            <p:childTnLst>
                              <p:par>
                                <p:cTn id="17" presetID="1" presetClass="mediacall" presetSubtype="0" fill="hold" nodeType="afterEffect">
                                  <p:stCondLst>
                                    <p:cond delay="0"/>
                                  </p:stCondLst>
                                  <p:childTnLst>
                                    <p:cmd type="call" cmd="playFrom(0.0)">
                                      <p:cBhvr additive="base">
                                        <p:cTn id="18" dur="3263" fill="hold"/>
                                        <p:tgtEl>
                                          <p:spTgt spid="12"/>
                                        </p:tgtEl>
                                      </p:cBhvr>
                                    </p:cmd>
                                  </p:childTnLst>
                                </p:cTn>
                              </p:par>
                            </p:childTnLst>
                          </p:cTn>
                        </p:par>
                        <p:par>
                          <p:cTn id="19" fill="hold">
                            <p:stCondLst>
                              <p:cond delay="17500"/>
                            </p:stCondLst>
                            <p:childTnLst>
                              <p:par>
                                <p:cTn id="20" presetID="1" presetClass="mediacall" presetSubtype="0" fill="hold" nodeType="afterEffect">
                                  <p:stCondLst>
                                    <p:cond delay="0"/>
                                  </p:stCondLst>
                                  <p:childTnLst>
                                    <p:cmd type="call" cmd="playFrom(0.0)">
                                      <p:cBhvr additive="base">
                                        <p:cTn id="21" dur="3263" fill="hold"/>
                                        <p:tgtEl>
                                          <p:spTgt spid="14"/>
                                        </p:tgtEl>
                                      </p:cBhvr>
                                    </p:cmd>
                                  </p:childTnLst>
                                </p:cTn>
                              </p:par>
                            </p:childTnLst>
                          </p:cTn>
                        </p:par>
                        <p:par>
                          <p:cTn id="22" fill="hold">
                            <p:stCondLst>
                              <p:cond delay="21000"/>
                            </p:stCondLst>
                            <p:childTnLst>
                              <p:par>
                                <p:cTn id="23" presetID="1" presetClass="mediacall" presetSubtype="0" fill="hold" nodeType="afterEffect">
                                  <p:stCondLst>
                                    <p:cond delay="0"/>
                                  </p:stCondLst>
                                  <p:childTnLst>
                                    <p:cmd type="call" cmd="playFrom(0.0)">
                                      <p:cBhvr additive="base">
                                        <p:cTn id="24" dur="326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5" fill="hold" display="1">
                  <p:stCondLst>
                    <p:cond delay="indefinite"/>
                  </p:stCondLst>
                  <p:endCondLst>
                    <p:cond evt="onStopAudio" delay="0">
                      <p:tgtEl>
                        <p:sldTgt/>
                      </p:tgtEl>
                    </p:cond>
                  </p:endCondLst>
                </p:cTn>
                <p:tgtEl>
                  <p:spTgt spid="5"/>
                </p:tgtEl>
              </p:cMediaNode>
            </p:audio>
            <p:audio>
              <p:cMediaNode>
                <p:cTn id="26" fill="hold" display="1">
                  <p:stCondLst>
                    <p:cond delay="indefinite"/>
                  </p:stCondLst>
                  <p:endCondLst>
                    <p:cond evt="onStopAudio" delay="0">
                      <p:tgtEl>
                        <p:sldTgt/>
                      </p:tgtEl>
                    </p:cond>
                  </p:endCondLst>
                </p:cTn>
                <p:tgtEl>
                  <p:spTgt spid="7"/>
                </p:tgtEl>
              </p:cMediaNode>
            </p:audio>
            <p:audio>
              <p:cMediaNode>
                <p:cTn id="27" fill="hold" display="1">
                  <p:stCondLst>
                    <p:cond delay="indefinite"/>
                  </p:stCondLst>
                  <p:endCondLst>
                    <p:cond evt="onStopAudio" delay="0">
                      <p:tgtEl>
                        <p:sldTgt/>
                      </p:tgtEl>
                    </p:cond>
                  </p:endCondLst>
                </p:cTn>
                <p:tgtEl>
                  <p:spTgt spid="8"/>
                </p:tgtEl>
              </p:cMediaNode>
            </p:audio>
            <p:audio>
              <p:cMediaNode>
                <p:cTn id="28" fill="hold" display="1">
                  <p:stCondLst>
                    <p:cond delay="indefinite"/>
                  </p:stCondLst>
                  <p:endCondLst>
                    <p:cond evt="onStopAudio" delay="0">
                      <p:tgtEl>
                        <p:sldTgt/>
                      </p:tgtEl>
                    </p:cond>
                  </p:endCondLst>
                </p:cTn>
                <p:tgtEl>
                  <p:spTgt spid="10"/>
                </p:tgtEl>
              </p:cMediaNode>
            </p:audio>
            <p:audio>
              <p:cMediaNode>
                <p:cTn id="29" fill="hold" display="1">
                  <p:stCondLst>
                    <p:cond delay="indefinite"/>
                  </p:stCondLst>
                  <p:endCondLst>
                    <p:cond evt="onStopAudio" delay="0">
                      <p:tgtEl>
                        <p:sldTgt/>
                      </p:tgtEl>
                    </p:cond>
                  </p:endCondLst>
                </p:cTn>
                <p:tgtEl>
                  <p:spTgt spid="12"/>
                </p:tgtEl>
              </p:cMediaNode>
            </p:audio>
            <p:audio>
              <p:cMediaNode>
                <p:cTn id="30" fill="hold" display="1">
                  <p:stCondLst>
                    <p:cond delay="indefinite"/>
                  </p:stCondLst>
                  <p:endCondLst>
                    <p:cond evt="onStopAudio" delay="0">
                      <p:tgtEl>
                        <p:sldTgt/>
                      </p:tgtEl>
                    </p:cond>
                  </p:endCondLst>
                </p:cTn>
                <p:tgtEl>
                  <p:spTgt spid="14"/>
                </p:tgtEl>
              </p:cMediaNode>
            </p:audio>
            <p:audio>
              <p:cMediaNode>
                <p:cTn id="31" fill="hold" display="1">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a:xfrm>
            <a:off x="96838" y="1139130"/>
            <a:ext cx="7032625" cy="548005"/>
          </a:xfrm>
          <a:prstGeom prst="rect">
            <a:avLst/>
          </a:prstGeom>
          <a:solidFill>
            <a:srgbClr val="F7F7F7"/>
          </a:solidFill>
          <a:ln w="9525">
            <a:solidFill>
              <a:srgbClr val="E9E9E9"/>
            </a:solidFill>
          </a:ln>
        </p:spPr>
        <p:txBody>
          <a:bodyPr vert="horz" wrap="square" lIns="0" tIns="53340" rIns="0" bIns="0" rtlCol="0">
            <a:spAutoFit/>
          </a:bodyPr>
          <a:lstStyle>
            <a:defPPr>
              <a:defRPr lang="zh-CN"/>
            </a:defPPr>
            <a:lvl1pPr marL="0" algn="l" defTabSz="914400" rtl="0" eaLnBrk="1" latinLnBrk="0" hangingPunct="1">
              <a:defRPr sz="1800" kern="1200">
                <a:solidFill>
                  <a:sysClr val="windowText" lastClr="000000"/>
                </a:solidFill>
                <a:latin typeface="等线" panose="02010600030101010101" charset="-122"/>
                <a:ea typeface="+mn-ea"/>
                <a:cs typeface="+mn-ea"/>
              </a:defRPr>
            </a:lvl1pPr>
            <a:lvl2pPr marL="457200" algn="l" defTabSz="914400" rtl="0" eaLnBrk="1" latinLnBrk="0" hangingPunct="1">
              <a:defRPr sz="1800" kern="1200">
                <a:solidFill>
                  <a:sysClr val="windowText" lastClr="000000"/>
                </a:solidFill>
                <a:latin typeface="等线" panose="02010600030101010101" charset="-122"/>
                <a:ea typeface="+mn-ea"/>
                <a:cs typeface="+mn-ea"/>
              </a:defRPr>
            </a:lvl2pPr>
            <a:lvl3pPr marL="914400" algn="l" defTabSz="914400" rtl="0" eaLnBrk="1" latinLnBrk="0" hangingPunct="1">
              <a:defRPr sz="1800" kern="1200">
                <a:solidFill>
                  <a:sysClr val="windowText" lastClr="000000"/>
                </a:solidFill>
                <a:latin typeface="等线" panose="02010600030101010101" charset="-122"/>
                <a:ea typeface="+mn-ea"/>
                <a:cs typeface="+mn-ea"/>
              </a:defRPr>
            </a:lvl3pPr>
            <a:lvl4pPr marL="1371600" algn="l" defTabSz="914400" rtl="0" eaLnBrk="1" latinLnBrk="0" hangingPunct="1">
              <a:defRPr sz="1800" kern="1200">
                <a:solidFill>
                  <a:sysClr val="windowText" lastClr="000000"/>
                </a:solidFill>
                <a:latin typeface="等线" panose="02010600030101010101" charset="-122"/>
                <a:ea typeface="+mn-ea"/>
                <a:cs typeface="+mn-ea"/>
              </a:defRPr>
            </a:lvl4pPr>
            <a:lvl5pPr marL="1828800" algn="l" defTabSz="914400" rtl="0" eaLnBrk="1" latinLnBrk="0" hangingPunct="1">
              <a:defRPr sz="1800" kern="1200">
                <a:solidFill>
                  <a:sysClr val="windowText" lastClr="000000"/>
                </a:solidFill>
                <a:latin typeface="等线" panose="02010600030101010101" charset="-122"/>
                <a:ea typeface="+mn-ea"/>
                <a:cs typeface="+mn-ea"/>
              </a:defRPr>
            </a:lvl5pPr>
            <a:lvl6pPr marL="2286000" algn="l" defTabSz="914400" rtl="0" eaLnBrk="1" latinLnBrk="0" hangingPunct="1">
              <a:defRPr sz="1800" kern="1200">
                <a:solidFill>
                  <a:sysClr val="windowText" lastClr="000000"/>
                </a:solidFill>
                <a:latin typeface="等线" panose="02010600030101010101" charset="-122"/>
                <a:ea typeface="+mn-ea"/>
                <a:cs typeface="+mn-ea"/>
              </a:defRPr>
            </a:lvl6pPr>
            <a:lvl7pPr marL="2743200" algn="l" defTabSz="914400" rtl="0" eaLnBrk="1" latinLnBrk="0" hangingPunct="1">
              <a:defRPr sz="1800" kern="1200">
                <a:solidFill>
                  <a:sysClr val="windowText" lastClr="000000"/>
                </a:solidFill>
                <a:latin typeface="等线" panose="02010600030101010101" charset="-122"/>
                <a:ea typeface="+mn-ea"/>
                <a:cs typeface="+mn-ea"/>
              </a:defRPr>
            </a:lvl7pPr>
            <a:lvl8pPr marL="3200400" algn="l" defTabSz="914400" rtl="0" eaLnBrk="1" latinLnBrk="0" hangingPunct="1">
              <a:defRPr sz="1800" kern="1200">
                <a:solidFill>
                  <a:sysClr val="windowText" lastClr="000000"/>
                </a:solidFill>
                <a:latin typeface="等线" panose="02010600030101010101" charset="-122"/>
                <a:ea typeface="+mn-ea"/>
                <a:cs typeface="+mn-ea"/>
              </a:defRPr>
            </a:lvl8pPr>
            <a:lvl9pPr marL="3657600" algn="l" defTabSz="914400" rtl="0" eaLnBrk="1" latinLnBrk="0" hangingPunct="1">
              <a:defRPr sz="1800" kern="1200">
                <a:solidFill>
                  <a:sysClr val="windowText" lastClr="000000"/>
                </a:solidFill>
                <a:latin typeface="等线" panose="02010600030101010101" charset="-122"/>
                <a:ea typeface="+mn-ea"/>
                <a:cs typeface="+mn-ea"/>
              </a:defRPr>
            </a:lvl9pPr>
          </a:lstStyle>
          <a:p>
            <a:pPr marL="131445" marR="4128770">
              <a:lnSpc>
                <a:spcPts val="1300"/>
              </a:lnSpc>
              <a:spcBef>
                <a:spcPts val="420"/>
              </a:spcBef>
            </a:pPr>
            <a:r>
              <a:rPr sz="1100" spc="-5" dirty="0">
                <a:latin typeface="Consolas" panose="020B0609020204030204"/>
                <a:cs typeface="Consolas" panose="020B0609020204030204"/>
              </a:rPr>
              <a:t>[x0,fs]=audioread(</a:t>
            </a:r>
            <a:r>
              <a:rPr sz="1100" spc="-5" dirty="0">
                <a:solidFill>
                  <a:srgbClr val="AA04F8"/>
                </a:solidFill>
                <a:latin typeface="Consolas" panose="020B0609020204030204"/>
                <a:cs typeface="Consolas" panose="020B0609020204030204"/>
              </a:rPr>
              <a:t>"C_01_01(1).wav"</a:t>
            </a:r>
            <a:r>
              <a:rPr sz="1100" spc="-5" dirty="0">
                <a:latin typeface="Consolas" panose="020B0609020204030204"/>
                <a:cs typeface="Consolas" panose="020B0609020204030204"/>
              </a:rPr>
              <a:t>);  </a:t>
            </a:r>
            <a:r>
              <a:rPr sz="1100" dirty="0">
                <a:latin typeface="Consolas" panose="020B0609020204030204"/>
                <a:cs typeface="Consolas" panose="020B0609020204030204"/>
              </a:rPr>
              <a:t>x=x0';</a:t>
            </a:r>
            <a:endParaRPr sz="1100" dirty="0">
              <a:latin typeface="Consolas" panose="020B0609020204030204"/>
              <a:cs typeface="Consolas" panose="020B0609020204030204"/>
            </a:endParaRPr>
          </a:p>
          <a:p>
            <a:pPr marL="131445">
              <a:lnSpc>
                <a:spcPts val="1260"/>
              </a:lnSpc>
            </a:pPr>
            <a:r>
              <a:rPr sz="1100" dirty="0">
                <a:latin typeface="Consolas" panose="020B0609020204030204"/>
                <a:cs typeface="Consolas" panose="020B0609020204030204"/>
              </a:rPr>
              <a:t>Nchannel(</a:t>
            </a:r>
            <a:r>
              <a:rPr lang="en-US" sz="1100" dirty="0">
                <a:latin typeface="Consolas" panose="020B0609020204030204"/>
                <a:cs typeface="Consolas" panose="020B0609020204030204"/>
              </a:rPr>
              <a:t>4</a:t>
            </a:r>
            <a:r>
              <a:rPr sz="1100" dirty="0">
                <a:latin typeface="Consolas" panose="020B0609020204030204"/>
                <a:cs typeface="Consolas" panose="020B0609020204030204"/>
              </a:rPr>
              <a:t>,</a:t>
            </a:r>
            <a:r>
              <a:rPr lang="en-US" sz="1100" dirty="0">
                <a:latin typeface="Consolas" panose="020B0609020204030204"/>
                <a:cs typeface="Consolas" panose="020B0609020204030204"/>
              </a:rPr>
              <a:t>20</a:t>
            </a:r>
            <a:r>
              <a:rPr sz="1100" dirty="0">
                <a:latin typeface="Consolas" panose="020B0609020204030204"/>
                <a:cs typeface="Consolas" panose="020B0609020204030204"/>
              </a:rPr>
              <a:t>,fs,x,</a:t>
            </a:r>
            <a:r>
              <a:rPr lang="en-US" sz="1100" dirty="0">
                <a:latin typeface="Consolas" panose="020B0609020204030204"/>
                <a:cs typeface="Consolas" panose="020B0609020204030204"/>
              </a:rPr>
              <a:t>2</a:t>
            </a:r>
            <a:r>
              <a:rPr sz="1100" dirty="0">
                <a:latin typeface="Consolas" panose="020B0609020204030204"/>
                <a:cs typeface="Consolas" panose="020B0609020204030204"/>
              </a:rPr>
              <a:t>);</a:t>
            </a:r>
            <a:endParaRPr sz="1100" dirty="0">
              <a:latin typeface="Consolas" panose="020B0609020204030204"/>
              <a:cs typeface="Consolas" panose="020B0609020204030204"/>
            </a:endParaRPr>
          </a:p>
        </p:txBody>
      </p:sp>
      <p:pic>
        <p:nvPicPr>
          <p:cNvPr id="9" name="图片 8"/>
          <p:cNvPicPr>
            <a:picLocks noChangeAspect="1"/>
          </p:cNvPicPr>
          <p:nvPr/>
        </p:nvPicPr>
        <p:blipFill>
          <a:blip r:embed="rId1"/>
          <a:stretch>
            <a:fillRect/>
          </a:stretch>
        </p:blipFill>
        <p:spPr>
          <a:xfrm>
            <a:off x="97155" y="1899542"/>
            <a:ext cx="5969635" cy="4571365"/>
          </a:xfrm>
          <a:prstGeom prst="rect">
            <a:avLst/>
          </a:prstGeom>
        </p:spPr>
      </p:pic>
      <p:pic>
        <p:nvPicPr>
          <p:cNvPr id="10" name="project1 Task2 fcut=20">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425450" y="5993387"/>
            <a:ext cx="412750" cy="412750"/>
          </a:xfrm>
          <a:prstGeom prst="rect">
            <a:avLst/>
          </a:prstGeom>
        </p:spPr>
      </p:pic>
      <p:pic>
        <p:nvPicPr>
          <p:cNvPr id="11" name="图片 10"/>
          <p:cNvPicPr>
            <a:picLocks noChangeAspect="1"/>
          </p:cNvPicPr>
          <p:nvPr/>
        </p:nvPicPr>
        <p:blipFill>
          <a:blip r:embed="rId5"/>
          <a:stretch>
            <a:fillRect/>
          </a:stretch>
        </p:blipFill>
        <p:spPr>
          <a:xfrm>
            <a:off x="5978525" y="1899542"/>
            <a:ext cx="6122035" cy="4570095"/>
          </a:xfrm>
          <a:prstGeom prst="rect">
            <a:avLst/>
          </a:prstGeom>
        </p:spPr>
      </p:pic>
      <p:pic>
        <p:nvPicPr>
          <p:cNvPr id="12" name="project1 Task2 fcut=50">
            <a:hlinkClick r:id="" action="ppaction://media"/>
          </p:cNvPr>
          <p:cNvPicPr/>
          <p:nvPr>
            <a:audioFile r:link="rId6"/>
            <p:extLst>
              <p:ext uri="{DAA4B4D4-6D71-4841-9C94-3DE7FCFB9230}">
                <p14:media xmlns:p14="http://schemas.microsoft.com/office/powerpoint/2010/main" r:embed="rId7"/>
              </p:ext>
            </p:extLst>
          </p:nvPr>
        </p:nvPicPr>
        <p:blipFill>
          <a:blip r:embed="rId4"/>
          <a:stretch>
            <a:fillRect/>
          </a:stretch>
        </p:blipFill>
        <p:spPr>
          <a:xfrm>
            <a:off x="6066790" y="6056887"/>
            <a:ext cx="412750" cy="412750"/>
          </a:xfrm>
          <a:prstGeom prst="rect">
            <a:avLst/>
          </a:prstGeom>
        </p:spPr>
      </p:pic>
      <p:sp>
        <p:nvSpPr>
          <p:cNvPr id="13" name="文本框 12"/>
          <p:cNvSpPr txBox="1"/>
          <p:nvPr/>
        </p:nvSpPr>
        <p:spPr>
          <a:xfrm>
            <a:off x="4489630" y="388363"/>
            <a:ext cx="3326552" cy="584775"/>
          </a:xfrm>
          <a:prstGeom prst="rect">
            <a:avLst/>
          </a:prstGeom>
          <a:noFill/>
        </p:spPr>
        <p:txBody>
          <a:bodyPr wrap="none" rtlCol="0" anchor="t">
            <a:spAutoFit/>
          </a:bodyPr>
          <a:lstStyle/>
          <a:p>
            <a:r>
              <a:rPr lang="en-US" altLang="zh-CN" sz="3200" b="1" dirty="0">
                <a:solidFill>
                  <a:srgbClr val="3563A8"/>
                </a:solidFill>
                <a:sym typeface="+mn-ea"/>
              </a:rPr>
              <a:t>Project tasks - 2</a:t>
            </a:r>
            <a:endParaRPr lang="zh-CN" altLang="en-US" sz="3200" b="1" dirty="0">
              <a:solidFill>
                <a:srgbClr val="3563A8"/>
              </a:solidFill>
            </a:endParaRPr>
          </a:p>
        </p:txBody>
      </p:sp>
      <p:grpSp>
        <p:nvGrpSpPr>
          <p:cNvPr id="14" name="组合 13"/>
          <p:cNvGrpSpPr/>
          <p:nvPr/>
        </p:nvGrpSpPr>
        <p:grpSpPr>
          <a:xfrm>
            <a:off x="92656" y="117332"/>
            <a:ext cx="1728481" cy="320040"/>
            <a:chOff x="935936" y="147812"/>
            <a:chExt cx="1728481" cy="320040"/>
          </a:xfrm>
        </p:grpSpPr>
        <p:cxnSp>
          <p:nvCxnSpPr>
            <p:cNvPr id="15" name="直接连接符 14"/>
            <p:cNvCxnSpPr/>
            <p:nvPr/>
          </p:nvCxnSpPr>
          <p:spPr>
            <a:xfrm>
              <a:off x="1611727" y="147812"/>
              <a:ext cx="0" cy="320040"/>
            </a:xfrm>
            <a:prstGeom prst="line">
              <a:avLst/>
            </a:prstGeom>
            <a:ln>
              <a:solidFill>
                <a:srgbClr val="3563A8"/>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35936" y="190853"/>
              <a:ext cx="650947" cy="276999"/>
            </a:xfrm>
            <a:prstGeom prst="rect">
              <a:avLst/>
            </a:prstGeom>
            <a:noFill/>
          </p:spPr>
          <p:txBody>
            <a:bodyPr wrap="none" rtlCol="0">
              <a:spAutoFit/>
            </a:bodyPr>
            <a:lstStyle/>
            <a:p>
              <a:r>
                <a:rPr lang="zh-CN" altLang="en-US" sz="1200" dirty="0">
                  <a:solidFill>
                    <a:srgbClr val="3563A8"/>
                  </a:solidFill>
                  <a:latin typeface="+mj-lt"/>
                  <a:ea typeface="Arial Unicode MS" panose="020B0604020202020204" pitchFamily="34" charset="-122"/>
                  <a:cs typeface="Arial Unicode MS" panose="020B0604020202020204" pitchFamily="34" charset="-122"/>
                </a:rPr>
                <a:t>第</a:t>
              </a:r>
              <a:r>
                <a:rPr lang="en-US" altLang="zh-CN" sz="1200" dirty="0">
                  <a:solidFill>
                    <a:srgbClr val="3563A8"/>
                  </a:solidFill>
                  <a:latin typeface="+mj-lt"/>
                  <a:ea typeface="Arial Unicode MS" panose="020B0604020202020204" pitchFamily="34" charset="-122"/>
                  <a:cs typeface="Arial Unicode MS" panose="020B0604020202020204" pitchFamily="34" charset="-122"/>
                </a:rPr>
                <a:t>11</a:t>
              </a:r>
              <a:r>
                <a:rPr lang="zh-CN" altLang="en-US" sz="1200" dirty="0">
                  <a:solidFill>
                    <a:srgbClr val="3563A8"/>
                  </a:solidFill>
                  <a:latin typeface="+mj-lt"/>
                  <a:ea typeface="Arial Unicode MS" panose="020B0604020202020204" pitchFamily="34" charset="-122"/>
                  <a:cs typeface="Arial Unicode MS" panose="020B0604020202020204" pitchFamily="34" charset="-122"/>
                </a:rPr>
                <a:t>组</a:t>
              </a:r>
              <a:endParaRPr lang="zh-CN" altLang="en-US" sz="1200" dirty="0">
                <a:solidFill>
                  <a:srgbClr val="3563A8"/>
                </a:solidFill>
                <a:latin typeface="+mj-lt"/>
                <a:ea typeface="Arial Unicode MS" panose="020B0604020202020204" pitchFamily="34" charset="-122"/>
                <a:cs typeface="Arial Unicode MS" panose="020B0604020202020204" pitchFamily="34" charset="-122"/>
              </a:endParaRPr>
            </a:p>
          </p:txBody>
        </p:sp>
        <p:sp>
          <p:nvSpPr>
            <p:cNvPr id="17" name="文本框 16"/>
            <p:cNvSpPr txBox="1"/>
            <p:nvPr/>
          </p:nvSpPr>
          <p:spPr>
            <a:xfrm>
              <a:off x="1636572" y="169333"/>
              <a:ext cx="1027845" cy="276999"/>
            </a:xfrm>
            <a:prstGeom prst="rect">
              <a:avLst/>
            </a:prstGeom>
            <a:noFill/>
          </p:spPr>
          <p:txBody>
            <a:bodyPr wrap="none" rtlCol="0">
              <a:spAutoFit/>
            </a:bodyPr>
            <a:lstStyle/>
            <a:p>
              <a:r>
                <a:rPr lang="en-US" altLang="zh-CN" sz="1200" dirty="0">
                  <a:solidFill>
                    <a:schemeClr val="bg1">
                      <a:lumMod val="50000"/>
                    </a:schemeClr>
                  </a:solidFill>
                  <a:latin typeface="+mj-lt"/>
                  <a:ea typeface="Arial Unicode MS" panose="020B0604020202020204" pitchFamily="34" charset="-122"/>
                  <a:cs typeface="Arial Unicode MS" panose="020B0604020202020204" pitchFamily="34" charset="-122"/>
                </a:rPr>
                <a:t>presentation</a:t>
              </a:r>
              <a:endParaRPr lang="zh-CN" altLang="en-US" sz="1200" dirty="0">
                <a:solidFill>
                  <a:schemeClr val="bg1">
                    <a:lumMod val="50000"/>
                  </a:schemeClr>
                </a:solidFill>
                <a:latin typeface="+mj-lt"/>
                <a:ea typeface="Arial Unicode MS" panose="020B0604020202020204" pitchFamily="34" charset="-122"/>
                <a:cs typeface="Arial Unicode MS" panose="020B0604020202020204" pitchFamily="34" charset="-122"/>
              </a:endParaRPr>
            </a:p>
          </p:txBody>
        </p:sp>
      </p:gr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263" fill="hold"/>
                                        <p:tgtEl>
                                          <p:spTgt spid="10"/>
                                        </p:tgtEl>
                                      </p:cBhvr>
                                    </p:cmd>
                                  </p:childTnLst>
                                </p:cTn>
                              </p:par>
                            </p:childTnLst>
                          </p:cTn>
                        </p:par>
                        <p:par>
                          <p:cTn id="7" fill="hold">
                            <p:stCondLst>
                              <p:cond delay="3500"/>
                            </p:stCondLst>
                            <p:childTnLst>
                              <p:par>
                                <p:cTn id="8" presetID="1" presetClass="mediacall" presetSubtype="0" fill="hold" nodeType="afterEffect">
                                  <p:stCondLst>
                                    <p:cond delay="0"/>
                                  </p:stCondLst>
                                  <p:childTnLst>
                                    <p:cmd type="call" cmd="playFrom(0.0)">
                                      <p:cBhvr additive="base">
                                        <p:cTn id="9" dur="326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0" fill="hold" display="1">
                  <p:stCondLst>
                    <p:cond delay="indefinite"/>
                  </p:stCondLst>
                  <p:endCondLst>
                    <p:cond evt="onStopAudio" delay="0">
                      <p:tgtEl>
                        <p:sldTgt/>
                      </p:tgtEl>
                    </p:cond>
                  </p:endCondLst>
                </p:cTn>
                <p:tgtEl>
                  <p:spTgt spid="10"/>
                </p:tgtEl>
              </p:cMediaNode>
            </p:audio>
            <p:audio>
              <p:cMediaNode>
                <p:cTn id="11" fill="hold" display="1">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5950.305511811023,&quot;width&quot;:7710.3968503937}"/>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2380</Words>
  <Application>WPS 演示</Application>
  <PresentationFormat>宽屏</PresentationFormat>
  <Paragraphs>186</Paragraphs>
  <Slides>21</Slides>
  <Notes>2</Notes>
  <HiddenSlides>0</HiddenSlides>
  <MMClips>51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宋体</vt:lpstr>
      <vt:lpstr>Wingdings</vt:lpstr>
      <vt:lpstr>微软雅黑</vt:lpstr>
      <vt:lpstr>Wingdings</vt:lpstr>
      <vt:lpstr>等线</vt:lpstr>
      <vt:lpstr>Arial Unicode MS</vt:lpstr>
      <vt:lpstr>Segoe UI</vt:lpstr>
      <vt:lpstr>Consolas</vt:lpstr>
      <vt:lpstr>等线 Light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Project tasks -3 </vt:lpstr>
      <vt:lpstr>PowerPoint 演示文稿</vt:lpstr>
      <vt:lpstr>Project tasks -4 </vt:lpstr>
      <vt:lpstr>PowerPoint 演示文稿</vt:lpstr>
      <vt:lpstr>PowerPoint 演示文稿</vt:lpstr>
      <vt:lpstr>Conclusion </vt:lpstr>
      <vt:lpstr>Reflection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杨恒宇</dc:creator>
  <cp:lastModifiedBy>Solar storm</cp:lastModifiedBy>
  <cp:revision>159</cp:revision>
  <dcterms:created xsi:type="dcterms:W3CDTF">2019-06-19T02:08:00Z</dcterms:created>
  <dcterms:modified xsi:type="dcterms:W3CDTF">2021-12-09T04:21:01Z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39064D97ED024592B6E18542C3BBD60D</vt:lpwstr>
  </property>
</Properties>
</file>